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6" r:id="rId2"/>
    <p:sldId id="257" r:id="rId3"/>
    <p:sldId id="258" r:id="rId4"/>
    <p:sldId id="259" r:id="rId5"/>
    <p:sldId id="260" r:id="rId6"/>
    <p:sldId id="269" r:id="rId7"/>
    <p:sldId id="287" r:id="rId8"/>
    <p:sldId id="288" r:id="rId9"/>
    <p:sldId id="289" r:id="rId10"/>
    <p:sldId id="290" r:id="rId11"/>
    <p:sldId id="274" r:id="rId12"/>
    <p:sldId id="291" r:id="rId13"/>
    <p:sldId id="292" r:id="rId14"/>
    <p:sldId id="293" r:id="rId15"/>
    <p:sldId id="294" r:id="rId16"/>
    <p:sldId id="268" r:id="rId17"/>
  </p:sldIdLst>
  <p:sldSz cx="9144000" cy="5143500" type="screen16x9"/>
  <p:notesSz cx="9144000" cy="51435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868" userDrawn="1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AA5A"/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40" d="100"/>
          <a:sy n="140" d="100"/>
        </p:scale>
        <p:origin x="-708" y="-90"/>
      </p:cViewPr>
      <p:guideLst>
        <p:guide orient="horz" pos="2868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369100" y="1154684"/>
            <a:ext cx="8405798" cy="39115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2880360"/>
            <a:ext cx="6400800" cy="12858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4/12/2021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rgbClr val="888888"/>
                </a:solidFill>
                <a:latin typeface="Calibri"/>
                <a:cs typeface="Calibri"/>
              </a:defRPr>
            </a:lvl1pPr>
          </a:lstStyle>
          <a:p>
            <a:pPr marL="38100">
              <a:lnSpc>
                <a:spcPct val="100000"/>
              </a:lnSpc>
              <a:spcBef>
                <a:spcPts val="55"/>
              </a:spcBef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rgbClr val="6E1946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4/12/2021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rgbClr val="888888"/>
                </a:solidFill>
                <a:latin typeface="Calibri"/>
                <a:cs typeface="Calibri"/>
              </a:defRPr>
            </a:lvl1pPr>
          </a:lstStyle>
          <a:p>
            <a:pPr marL="38100">
              <a:lnSpc>
                <a:spcPct val="100000"/>
              </a:lnSpc>
              <a:spcBef>
                <a:spcPts val="55"/>
              </a:spcBef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rgbClr val="6E1946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183005"/>
            <a:ext cx="3977640" cy="33947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183005"/>
            <a:ext cx="3977640" cy="33947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4/12/2021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rgbClr val="888888"/>
                </a:solidFill>
                <a:latin typeface="Calibri"/>
                <a:cs typeface="Calibri"/>
              </a:defRPr>
            </a:lvl1pPr>
          </a:lstStyle>
          <a:p>
            <a:pPr marL="38100">
              <a:lnSpc>
                <a:spcPct val="100000"/>
              </a:lnSpc>
              <a:spcBef>
                <a:spcPts val="55"/>
              </a:spcBef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rgbClr val="6E1946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4/12/2021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rgbClr val="888888"/>
                </a:solidFill>
                <a:latin typeface="Calibri"/>
                <a:cs typeface="Calibri"/>
              </a:defRPr>
            </a:lvl1pPr>
          </a:lstStyle>
          <a:p>
            <a:pPr marL="38100">
              <a:lnSpc>
                <a:spcPct val="100000"/>
              </a:lnSpc>
              <a:spcBef>
                <a:spcPts val="55"/>
              </a:spcBef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4/12/2021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rgbClr val="888888"/>
                </a:solidFill>
                <a:latin typeface="Calibri"/>
                <a:cs typeface="Calibri"/>
              </a:defRPr>
            </a:lvl1pPr>
          </a:lstStyle>
          <a:p>
            <a:pPr marL="38100">
              <a:lnSpc>
                <a:spcPct val="100000"/>
              </a:lnSpc>
              <a:spcBef>
                <a:spcPts val="55"/>
              </a:spcBef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939975"/>
            <a:ext cx="6858000" cy="69249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27699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83455"/>
            <a:ext cx="2103120" cy="276999"/>
          </a:xfrm>
        </p:spPr>
        <p:txBody>
          <a:bodyPr/>
          <a:lstStyle/>
          <a:p>
            <a:fld id="{3DA1D285-3060-4606-A8AD-D09285EEEAE2}" type="datetimeFigureOut">
              <a:rPr lang="ru-RU" smtClean="0"/>
              <a:t>12.04.2021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08960" y="4783455"/>
            <a:ext cx="2926080" cy="276999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350556" y="4816229"/>
            <a:ext cx="134620" cy="138499"/>
          </a:xfrm>
        </p:spPr>
        <p:txBody>
          <a:bodyPr/>
          <a:lstStyle/>
          <a:p>
            <a:fld id="{0F73DDB9-E98B-4E8C-8074-B029217E8E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3334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47862" y="1157732"/>
            <a:ext cx="8648274" cy="7600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rgbClr val="6E1946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33201" y="2493392"/>
            <a:ext cx="7219950" cy="11957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4783455"/>
            <a:ext cx="2926080" cy="2571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4783455"/>
            <a:ext cx="2103120" cy="2571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4/12/2021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350556" y="4816229"/>
            <a:ext cx="134620" cy="1651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900" b="0" i="0">
                <a:solidFill>
                  <a:srgbClr val="888888"/>
                </a:solidFill>
                <a:latin typeface="Calibri"/>
                <a:cs typeface="Calibri"/>
              </a:defRPr>
            </a:lvl1pPr>
          </a:lstStyle>
          <a:p>
            <a:pPr marL="38100">
              <a:lnSpc>
                <a:spcPct val="100000"/>
              </a:lnSpc>
              <a:spcBef>
                <a:spcPts val="55"/>
              </a:spcBef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mailto:olimp@ac.gov.ru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7018"/>
            <a:ext cx="9203971" cy="517658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270" y="438150"/>
            <a:ext cx="4117930" cy="185655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3532" y="904366"/>
            <a:ext cx="2809875" cy="126682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04774" y="442634"/>
            <a:ext cx="6688049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rebuchet MS" panose="020B0603020202020204" pitchFamily="34" charset="0"/>
              </a:rPr>
              <a:t>ПРОЕКТНЫЙ ОЛИМП</a:t>
            </a:r>
            <a:endParaRPr lang="ru-RU" dirty="0">
              <a:solidFill>
                <a:schemeClr val="bg1"/>
              </a:solidFill>
              <a:latin typeface="Trebuchet MS" panose="020B0603020202020204" pitchFamily="34" charset="0"/>
            </a:endParaRPr>
          </a:p>
          <a:p>
            <a:r>
              <a:rPr lang="ru-RU" b="1" dirty="0">
                <a:solidFill>
                  <a:schemeClr val="bg1"/>
                </a:solidFill>
                <a:latin typeface="Trebuchet MS" panose="020B0603020202020204" pitchFamily="34" charset="0"/>
              </a:rPr>
              <a:t>ПРОФЕССИОНАЛЬНОЕ УПРАВЛЕНИЕ ПРОЕКТНОЙ</a:t>
            </a:r>
            <a:endParaRPr lang="ru-RU" dirty="0">
              <a:solidFill>
                <a:schemeClr val="bg1"/>
              </a:solidFill>
              <a:latin typeface="Trebuchet MS" panose="020B0603020202020204" pitchFamily="34" charset="0"/>
            </a:endParaRPr>
          </a:p>
          <a:p>
            <a:r>
              <a:rPr lang="ru-RU" b="1" dirty="0" smtClean="0">
                <a:solidFill>
                  <a:schemeClr val="bg1"/>
                </a:solidFill>
                <a:latin typeface="Trebuchet MS" panose="020B0603020202020204" pitchFamily="34" charset="0"/>
              </a:rPr>
              <a:t>ДЕЯТЕЛЬНОСТЬЮ</a:t>
            </a:r>
          </a:p>
          <a:p>
            <a:endParaRPr lang="ru-RU" b="1" dirty="0" smtClean="0">
              <a:solidFill>
                <a:schemeClr val="bg1"/>
              </a:solidFill>
              <a:latin typeface="Trebuchet MS" panose="020B0603020202020204" pitchFamily="34" charset="0"/>
            </a:endParaRPr>
          </a:p>
          <a:p>
            <a:r>
              <a:rPr lang="ru-RU" dirty="0" smtClean="0">
                <a:solidFill>
                  <a:schemeClr val="bg1"/>
                </a:solidFill>
                <a:latin typeface="Trebuchet MS" panose="020B0603020202020204" pitchFamily="34" charset="0"/>
              </a:rPr>
              <a:t>Форма </a:t>
            </a:r>
            <a:r>
              <a:rPr lang="ru-RU" dirty="0">
                <a:solidFill>
                  <a:schemeClr val="bg1"/>
                </a:solidFill>
                <a:latin typeface="Trebuchet MS" panose="020B0603020202020204" pitchFamily="34" charset="0"/>
              </a:rPr>
              <a:t>отчета по номинации </a:t>
            </a:r>
            <a:endParaRPr lang="ru-RU" dirty="0" smtClean="0">
              <a:solidFill>
                <a:schemeClr val="bg1"/>
              </a:solidFill>
              <a:latin typeface="Trebuchet MS" panose="020B0603020202020204" pitchFamily="34" charset="0"/>
            </a:endParaRPr>
          </a:p>
          <a:p>
            <a:r>
              <a:rPr lang="ru-RU" dirty="0" smtClean="0">
                <a:solidFill>
                  <a:schemeClr val="bg1"/>
                </a:solidFill>
                <a:latin typeface="Trebuchet MS" panose="020B0603020202020204" pitchFamily="34" charset="0"/>
              </a:rPr>
              <a:t>«</a:t>
            </a:r>
            <a:r>
              <a:rPr lang="ru-RU" dirty="0">
                <a:solidFill>
                  <a:schemeClr val="bg1"/>
                </a:solidFill>
                <a:latin typeface="Trebuchet MS" panose="020B0603020202020204" pitchFamily="34" charset="0"/>
              </a:rPr>
              <a:t>Проекты в сфере развития физической культуры и спорта»</a:t>
            </a:r>
          </a:p>
        </p:txBody>
      </p:sp>
    </p:spTree>
    <p:extLst>
      <p:ext uri="{BB962C8B-B14F-4D97-AF65-F5344CB8AC3E}">
        <p14:creationId xmlns:p14="http://schemas.microsoft.com/office/powerpoint/2010/main" val="31169288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04800" y="361950"/>
            <a:ext cx="7543800" cy="492443"/>
          </a:xfrm>
        </p:spPr>
        <p:txBody>
          <a:bodyPr/>
          <a:lstStyle/>
          <a:p>
            <a:pPr algn="l"/>
            <a:r>
              <a:rPr lang="ru-RU" sz="3200" dirty="0">
                <a:latin typeface="Trebuchet MS" panose="020B0603020202020204" pitchFamily="34" charset="0"/>
              </a:rPr>
              <a:t>Блок 1. Управление проектами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04800" y="1276350"/>
            <a:ext cx="8534400" cy="2339102"/>
          </a:xfrm>
        </p:spPr>
        <p:txBody>
          <a:bodyPr/>
          <a:lstStyle/>
          <a:p>
            <a:pPr algn="l"/>
            <a:r>
              <a:rPr lang="ru-RU" sz="2000" b="1" dirty="0">
                <a:latin typeface="Trebuchet MS" panose="020B0603020202020204" pitchFamily="34" charset="0"/>
              </a:rPr>
              <a:t>Критерий </a:t>
            </a:r>
            <a:r>
              <a:rPr lang="ru-RU" sz="2000" b="1" dirty="0" smtClean="0">
                <a:latin typeface="Trebuchet MS" panose="020B0603020202020204" pitchFamily="34" charset="0"/>
              </a:rPr>
              <a:t>5</a:t>
            </a:r>
            <a:r>
              <a:rPr lang="ru-RU" sz="2000" b="1" dirty="0">
                <a:latin typeface="Trebuchet MS" panose="020B0603020202020204" pitchFamily="34" charset="0"/>
              </a:rPr>
              <a:t>. Процессы </a:t>
            </a:r>
            <a:r>
              <a:rPr lang="ru-RU" sz="2000" b="1" dirty="0" smtClean="0">
                <a:latin typeface="Trebuchet MS" panose="020B0603020202020204" pitchFamily="34" charset="0"/>
              </a:rPr>
              <a:t>управления</a:t>
            </a:r>
          </a:p>
          <a:p>
            <a:pPr algn="l"/>
            <a:endParaRPr lang="ru-RU" sz="2000" b="1" dirty="0" smtClean="0">
              <a:latin typeface="Trebuchet MS" panose="020B0603020202020204" pitchFamily="34" charset="0"/>
            </a:endParaRPr>
          </a:p>
          <a:p>
            <a:pPr algn="l"/>
            <a:r>
              <a:rPr lang="ru-RU" sz="1600" dirty="0">
                <a:latin typeface="Trebuchet MS" panose="020B0603020202020204" pitchFamily="34" charset="0"/>
              </a:rPr>
              <a:t>Критерий </a:t>
            </a:r>
            <a:r>
              <a:rPr lang="ru-RU" sz="1600" dirty="0" smtClean="0">
                <a:latin typeface="Trebuchet MS" panose="020B0603020202020204" pitchFamily="34" charset="0"/>
              </a:rPr>
              <a:t>5 </a:t>
            </a:r>
            <a:r>
              <a:rPr lang="ru-RU" sz="1600" dirty="0">
                <a:latin typeface="Trebuchet MS" panose="020B0603020202020204" pitchFamily="34" charset="0"/>
              </a:rPr>
              <a:t>включает следующие подкритерии:</a:t>
            </a:r>
          </a:p>
          <a:p>
            <a:pPr algn="l"/>
            <a:r>
              <a:rPr lang="ru-RU" sz="1600" dirty="0" smtClean="0">
                <a:latin typeface="Trebuchet MS" panose="020B0603020202020204" pitchFamily="34" charset="0"/>
              </a:rPr>
              <a:t>5.1</a:t>
            </a:r>
            <a:r>
              <a:rPr lang="ru-RU" sz="1600" dirty="0">
                <a:latin typeface="Trebuchet MS" panose="020B0603020202020204" pitchFamily="34" charset="0"/>
              </a:rPr>
              <a:t>.	Как процессы, необходимые для достижения целей проекта, определяются, управляются, контролируются, адаптируются и оптимизируются;</a:t>
            </a:r>
            <a:endParaRPr lang="ru-RU" sz="1600" dirty="0" smtClean="0">
              <a:latin typeface="Trebuchet MS" panose="020B0603020202020204" pitchFamily="34" charset="0"/>
            </a:endParaRPr>
          </a:p>
          <a:p>
            <a:pPr algn="l"/>
            <a:r>
              <a:rPr lang="ru-RU" sz="1600" dirty="0" smtClean="0">
                <a:latin typeface="Trebuchet MS" panose="020B0603020202020204" pitchFamily="34" charset="0"/>
              </a:rPr>
              <a:t>5.2</a:t>
            </a:r>
            <a:r>
              <a:rPr lang="ru-RU" sz="1600" dirty="0">
                <a:latin typeface="Trebuchet MS" panose="020B0603020202020204" pitchFamily="34" charset="0"/>
              </a:rPr>
              <a:t>.	Как методы и системы управления проектом эффективно адаптируются, применяются и улучшаются;</a:t>
            </a:r>
            <a:endParaRPr lang="ru-RU" sz="1600" dirty="0" smtClean="0">
              <a:latin typeface="Trebuchet MS" panose="020B0603020202020204" pitchFamily="34" charset="0"/>
            </a:endParaRPr>
          </a:p>
          <a:p>
            <a:pPr algn="l"/>
            <a:r>
              <a:rPr lang="ru-RU" sz="1600" dirty="0" smtClean="0">
                <a:latin typeface="Trebuchet MS" panose="020B0603020202020204" pitchFamily="34" charset="0"/>
              </a:rPr>
              <a:t>5.3</a:t>
            </a:r>
            <a:r>
              <a:rPr lang="ru-RU" sz="1600" dirty="0">
                <a:latin typeface="Trebuchet MS" panose="020B0603020202020204" pitchFamily="34" charset="0"/>
              </a:rPr>
              <a:t>.	Как документируется опыт текущих и прошлых проектов с целью использования в будущих проектах.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28600" y="4183618"/>
            <a:ext cx="39982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rebuchet MS" panose="020B0603020202020204" pitchFamily="34" charset="0"/>
              </a:rPr>
              <a:t>1-2 слайда на каждый подкритерий</a:t>
            </a:r>
          </a:p>
        </p:txBody>
      </p:sp>
    </p:spTree>
    <p:extLst>
      <p:ext uri="{BB962C8B-B14F-4D97-AF65-F5344CB8AC3E}">
        <p14:creationId xmlns:p14="http://schemas.microsoft.com/office/powerpoint/2010/main" val="30124613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600" y="361950"/>
            <a:ext cx="6858000" cy="492443"/>
          </a:xfrm>
        </p:spPr>
        <p:txBody>
          <a:bodyPr/>
          <a:lstStyle/>
          <a:p>
            <a:pPr algn="l"/>
            <a:r>
              <a:rPr lang="ru-RU" sz="3200" dirty="0">
                <a:latin typeface="Trebuchet MS" panose="020B0603020202020204" pitchFamily="34" charset="0"/>
              </a:rPr>
              <a:t>Блок 2. Результаты проектов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600" y="1276350"/>
            <a:ext cx="7391400" cy="2492990"/>
          </a:xfrm>
        </p:spPr>
        <p:txBody>
          <a:bodyPr/>
          <a:lstStyle/>
          <a:p>
            <a:pPr algn="l"/>
            <a:r>
              <a:rPr lang="ru-RU" b="1" dirty="0">
                <a:latin typeface="Trebuchet MS" panose="020B0603020202020204" pitchFamily="34" charset="0"/>
              </a:rPr>
              <a:t>Критерий 6. Результаты для заказчиков и сферы </a:t>
            </a:r>
            <a:r>
              <a:rPr lang="ru-RU" b="1" dirty="0" err="1" smtClean="0">
                <a:latin typeface="Trebuchet MS" panose="020B0603020202020204" pitchFamily="34" charset="0"/>
              </a:rPr>
              <a:t>ФКиС</a:t>
            </a:r>
            <a:endParaRPr lang="ru-RU" b="1" dirty="0" smtClean="0">
              <a:latin typeface="Trebuchet MS" panose="020B0603020202020204" pitchFamily="34" charset="0"/>
            </a:endParaRPr>
          </a:p>
          <a:p>
            <a:pPr algn="l"/>
            <a:endParaRPr lang="ru-RU" b="1" dirty="0">
              <a:latin typeface="Trebuchet MS" panose="020B0603020202020204" pitchFamily="34" charset="0"/>
            </a:endParaRPr>
          </a:p>
          <a:p>
            <a:pPr algn="l"/>
            <a:r>
              <a:rPr lang="ru-RU" dirty="0">
                <a:latin typeface="Trebuchet MS" panose="020B0603020202020204" pitchFamily="34" charset="0"/>
              </a:rPr>
              <a:t>Достижения проекта с точки зрения ожиданий и удовлетворения заказчиков и сферы </a:t>
            </a:r>
            <a:r>
              <a:rPr lang="ru-RU" dirty="0" err="1">
                <a:latin typeface="Trebuchet MS" panose="020B0603020202020204" pitchFamily="34" charset="0"/>
              </a:rPr>
              <a:t>ФКиС</a:t>
            </a:r>
            <a:r>
              <a:rPr lang="ru-RU" dirty="0">
                <a:latin typeface="Trebuchet MS" panose="020B0603020202020204" pitchFamily="34" charset="0"/>
              </a:rPr>
              <a:t>. </a:t>
            </a:r>
            <a:endParaRPr lang="ru-RU" dirty="0" smtClean="0">
              <a:latin typeface="Trebuchet MS" panose="020B0603020202020204" pitchFamily="34" charset="0"/>
            </a:endParaRPr>
          </a:p>
          <a:p>
            <a:pPr algn="l"/>
            <a:endParaRPr lang="ru-RU" dirty="0" smtClean="0">
              <a:latin typeface="Trebuchet MS" panose="020B0603020202020204" pitchFamily="34" charset="0"/>
            </a:endParaRPr>
          </a:p>
          <a:p>
            <a:pPr algn="l"/>
            <a:r>
              <a:rPr lang="ru-RU" dirty="0" smtClean="0">
                <a:latin typeface="Trebuchet MS" panose="020B0603020202020204" pitchFamily="34" charset="0"/>
              </a:rPr>
              <a:t> </a:t>
            </a:r>
            <a:r>
              <a:rPr lang="ru-RU" dirty="0">
                <a:latin typeface="Trebuchet MS" panose="020B0603020202020204" pitchFamily="34" charset="0"/>
              </a:rPr>
              <a:t>Социально-экономический эффект проекта</a:t>
            </a:r>
            <a:r>
              <a:rPr lang="ru-RU" dirty="0" smtClean="0">
                <a:latin typeface="Trebuchet MS" panose="020B0603020202020204" pitchFamily="34" charset="0"/>
              </a:rPr>
              <a:t>.</a:t>
            </a:r>
          </a:p>
          <a:p>
            <a:pPr algn="l"/>
            <a:endParaRPr lang="ru-RU" dirty="0">
              <a:latin typeface="Trebuchet MS" panose="020B0603020202020204" pitchFamily="34" charset="0"/>
            </a:endParaRPr>
          </a:p>
          <a:p>
            <a:pPr algn="l"/>
            <a:r>
              <a:rPr lang="ru-RU" dirty="0">
                <a:latin typeface="Trebuchet MS" panose="020B0603020202020204" pitchFamily="34" charset="0"/>
              </a:rPr>
              <a:t>Как заказчики оценивают достижение результатов проекта с учетом возможных прогнозов, прямо и косвенно (подкритерии 6.1 и 6.2)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28600" y="4183618"/>
            <a:ext cx="39982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rebuchet MS" panose="020B0603020202020204" pitchFamily="34" charset="0"/>
              </a:rPr>
              <a:t>1-2 слайда на каждый подкритерий</a:t>
            </a:r>
          </a:p>
        </p:txBody>
      </p:sp>
    </p:spTree>
    <p:extLst>
      <p:ext uri="{BB962C8B-B14F-4D97-AF65-F5344CB8AC3E}">
        <p14:creationId xmlns:p14="http://schemas.microsoft.com/office/powerpoint/2010/main" val="5731498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600" y="361950"/>
            <a:ext cx="6858000" cy="492443"/>
          </a:xfrm>
        </p:spPr>
        <p:txBody>
          <a:bodyPr/>
          <a:lstStyle/>
          <a:p>
            <a:pPr algn="l"/>
            <a:r>
              <a:rPr lang="ru-RU" sz="3200" dirty="0">
                <a:latin typeface="Trebuchet MS" panose="020B0603020202020204" pitchFamily="34" charset="0"/>
              </a:rPr>
              <a:t>Блок 2. Результаты проектов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600" y="1276350"/>
            <a:ext cx="7391400" cy="1938992"/>
          </a:xfrm>
        </p:spPr>
        <p:txBody>
          <a:bodyPr/>
          <a:lstStyle/>
          <a:p>
            <a:pPr algn="l"/>
            <a:r>
              <a:rPr lang="ru-RU" b="1" dirty="0">
                <a:latin typeface="Trebuchet MS" panose="020B0603020202020204" pitchFamily="34" charset="0"/>
              </a:rPr>
              <a:t>Критерий 7. Результаты для граждан </a:t>
            </a:r>
            <a:endParaRPr lang="ru-RU" b="1" dirty="0" smtClean="0">
              <a:latin typeface="Trebuchet MS" panose="020B0603020202020204" pitchFamily="34" charset="0"/>
            </a:endParaRPr>
          </a:p>
          <a:p>
            <a:pPr algn="l"/>
            <a:endParaRPr lang="ru-RU" b="1" dirty="0">
              <a:latin typeface="Trebuchet MS" panose="020B0603020202020204" pitchFamily="34" charset="0"/>
            </a:endParaRPr>
          </a:p>
          <a:p>
            <a:pPr algn="l"/>
            <a:r>
              <a:rPr lang="ru-RU" dirty="0">
                <a:latin typeface="Trebuchet MS" panose="020B0603020202020204" pitchFamily="34" charset="0"/>
              </a:rPr>
              <a:t>Достижения проекта с точки зрения ожиданий и удовлетворения граждан.</a:t>
            </a:r>
          </a:p>
          <a:p>
            <a:pPr algn="l"/>
            <a:r>
              <a:rPr lang="ru-RU" dirty="0">
                <a:latin typeface="Trebuchet MS" panose="020B0603020202020204" pitchFamily="34" charset="0"/>
              </a:rPr>
              <a:t>Как граждане оценивают достижение результатов проекта с учетом возможных прогнозов, прямо и косвенно (подкритерии 7.1 и 7.2), с учетом различных групп граждан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28600" y="4183618"/>
            <a:ext cx="39982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rebuchet MS" panose="020B0603020202020204" pitchFamily="34" charset="0"/>
              </a:rPr>
              <a:t>1-2 слайда на каждый подкритерий</a:t>
            </a:r>
          </a:p>
        </p:txBody>
      </p:sp>
    </p:spTree>
    <p:extLst>
      <p:ext uri="{BB962C8B-B14F-4D97-AF65-F5344CB8AC3E}">
        <p14:creationId xmlns:p14="http://schemas.microsoft.com/office/powerpoint/2010/main" val="14447348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600" y="361950"/>
            <a:ext cx="6858000" cy="492443"/>
          </a:xfrm>
        </p:spPr>
        <p:txBody>
          <a:bodyPr/>
          <a:lstStyle/>
          <a:p>
            <a:pPr algn="l"/>
            <a:r>
              <a:rPr lang="ru-RU" sz="3200" dirty="0">
                <a:latin typeface="Trebuchet MS" panose="020B0603020202020204" pitchFamily="34" charset="0"/>
              </a:rPr>
              <a:t>Блок 2. Результаты проектов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600" y="1276350"/>
            <a:ext cx="8001000" cy="1938992"/>
          </a:xfrm>
        </p:spPr>
        <p:txBody>
          <a:bodyPr/>
          <a:lstStyle/>
          <a:p>
            <a:pPr algn="l"/>
            <a:r>
              <a:rPr lang="ru-RU" b="1" dirty="0">
                <a:latin typeface="Trebuchet MS" panose="020B0603020202020204" pitchFamily="34" charset="0"/>
              </a:rPr>
              <a:t>Критерий 8. Результаты для команды </a:t>
            </a:r>
            <a:r>
              <a:rPr lang="ru-RU" b="1" dirty="0" smtClean="0">
                <a:latin typeface="Trebuchet MS" panose="020B0603020202020204" pitchFamily="34" charset="0"/>
              </a:rPr>
              <a:t>проекта</a:t>
            </a:r>
          </a:p>
          <a:p>
            <a:pPr algn="l"/>
            <a:endParaRPr lang="ru-RU" b="1" dirty="0">
              <a:latin typeface="Trebuchet MS" panose="020B0603020202020204" pitchFamily="34" charset="0"/>
            </a:endParaRPr>
          </a:p>
          <a:p>
            <a:pPr algn="l"/>
            <a:r>
              <a:rPr lang="ru-RU" dirty="0">
                <a:latin typeface="Trebuchet MS" panose="020B0603020202020204" pitchFamily="34" charset="0"/>
              </a:rPr>
              <a:t>Достижения проекта с точки зрения ожиданий и удовлетворения вовлеченных сотрудников.</a:t>
            </a:r>
          </a:p>
          <a:p>
            <a:pPr algn="l"/>
            <a:r>
              <a:rPr lang="ru-RU" dirty="0">
                <a:latin typeface="Trebuchet MS" panose="020B0603020202020204" pitchFamily="34" charset="0"/>
              </a:rPr>
              <a:t>Как сотрудники и менеджеры команды проекта оценивают проект, командную работу в проекте, достижения и результаты проекта, прямо и косвенно (подкритерии 8.1 и 8.2), с учетом будущих перспектив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28600" y="4183618"/>
            <a:ext cx="39982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rebuchet MS" panose="020B0603020202020204" pitchFamily="34" charset="0"/>
              </a:rPr>
              <a:t>1-2 слайда на каждый подкритерий</a:t>
            </a:r>
          </a:p>
        </p:txBody>
      </p:sp>
    </p:spTree>
    <p:extLst>
      <p:ext uri="{BB962C8B-B14F-4D97-AF65-F5344CB8AC3E}">
        <p14:creationId xmlns:p14="http://schemas.microsoft.com/office/powerpoint/2010/main" val="25018999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600" y="361950"/>
            <a:ext cx="6858000" cy="492443"/>
          </a:xfrm>
        </p:spPr>
        <p:txBody>
          <a:bodyPr/>
          <a:lstStyle/>
          <a:p>
            <a:pPr algn="l"/>
            <a:r>
              <a:rPr lang="ru-RU" sz="3200" dirty="0">
                <a:latin typeface="Trebuchet MS" panose="020B0603020202020204" pitchFamily="34" charset="0"/>
              </a:rPr>
              <a:t>Блок 2. Результаты проектов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600" y="1276350"/>
            <a:ext cx="7391400" cy="2215991"/>
          </a:xfrm>
        </p:spPr>
        <p:txBody>
          <a:bodyPr/>
          <a:lstStyle/>
          <a:p>
            <a:pPr algn="l"/>
            <a:r>
              <a:rPr lang="ru-RU" b="1" dirty="0">
                <a:latin typeface="Trebuchet MS" panose="020B0603020202020204" pitchFamily="34" charset="0"/>
              </a:rPr>
              <a:t>Критерий 9. Результаты для других заинтересованных </a:t>
            </a:r>
            <a:r>
              <a:rPr lang="ru-RU" b="1" dirty="0" smtClean="0">
                <a:latin typeface="Trebuchet MS" panose="020B0603020202020204" pitchFamily="34" charset="0"/>
              </a:rPr>
              <a:t>сторон</a:t>
            </a:r>
          </a:p>
          <a:p>
            <a:pPr algn="l"/>
            <a:endParaRPr lang="ru-RU" b="1" dirty="0">
              <a:latin typeface="Trebuchet MS" panose="020B0603020202020204" pitchFamily="34" charset="0"/>
            </a:endParaRPr>
          </a:p>
          <a:p>
            <a:pPr algn="l"/>
            <a:r>
              <a:rPr lang="ru-RU" dirty="0">
                <a:latin typeface="Trebuchet MS" panose="020B0603020202020204" pitchFamily="34" charset="0"/>
              </a:rPr>
              <a:t>Достижения проекта с точки зрения ожиданий и удовлетворения других заинтересованных сторон.</a:t>
            </a:r>
          </a:p>
          <a:p>
            <a:pPr algn="l"/>
            <a:r>
              <a:rPr lang="ru-RU" dirty="0">
                <a:latin typeface="Trebuchet MS" panose="020B0603020202020204" pitchFamily="34" charset="0"/>
              </a:rPr>
              <a:t>Каковы прямые и косвенные результаты проекта для других заинтересованных сторон с учетом будущих возможностей для различных категорий заинтересованных сторон (подкритерии 9.1 и 9.2)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28600" y="4183618"/>
            <a:ext cx="39982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rebuchet MS" panose="020B0603020202020204" pitchFamily="34" charset="0"/>
              </a:rPr>
              <a:t>1-2 слайда на каждый подкритерий</a:t>
            </a:r>
          </a:p>
        </p:txBody>
      </p:sp>
    </p:spTree>
    <p:extLst>
      <p:ext uri="{BB962C8B-B14F-4D97-AF65-F5344CB8AC3E}">
        <p14:creationId xmlns:p14="http://schemas.microsoft.com/office/powerpoint/2010/main" val="23288217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600" y="361950"/>
            <a:ext cx="6858000" cy="492443"/>
          </a:xfrm>
        </p:spPr>
        <p:txBody>
          <a:bodyPr/>
          <a:lstStyle/>
          <a:p>
            <a:pPr algn="l"/>
            <a:r>
              <a:rPr lang="ru-RU" sz="3200" dirty="0">
                <a:latin typeface="Trebuchet MS" panose="020B0603020202020204" pitchFamily="34" charset="0"/>
              </a:rPr>
              <a:t>Блок 2. Результаты проектов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600" y="1276350"/>
            <a:ext cx="7391400" cy="2215991"/>
          </a:xfrm>
        </p:spPr>
        <p:txBody>
          <a:bodyPr/>
          <a:lstStyle/>
          <a:p>
            <a:pPr algn="l"/>
            <a:r>
              <a:rPr lang="ru-RU" b="1" dirty="0">
                <a:latin typeface="Trebuchet MS" panose="020B0603020202020204" pitchFamily="34" charset="0"/>
              </a:rPr>
              <a:t>Критерий 10. Ключевые показатели и результаты </a:t>
            </a:r>
            <a:r>
              <a:rPr lang="ru-RU" b="1" dirty="0" smtClean="0">
                <a:latin typeface="Trebuchet MS" panose="020B0603020202020204" pitchFamily="34" charset="0"/>
              </a:rPr>
              <a:t>проекта</a:t>
            </a:r>
          </a:p>
          <a:p>
            <a:pPr algn="l"/>
            <a:endParaRPr lang="ru-RU" b="1" dirty="0">
              <a:latin typeface="Trebuchet MS" panose="020B0603020202020204" pitchFamily="34" charset="0"/>
            </a:endParaRPr>
          </a:p>
          <a:p>
            <a:pPr algn="l"/>
            <a:r>
              <a:rPr lang="ru-RU" dirty="0">
                <a:latin typeface="Trebuchet MS" panose="020B0603020202020204" pitchFamily="34" charset="0"/>
              </a:rPr>
              <a:t>Достижения проекта с точки зрения намеченных результатов </a:t>
            </a:r>
            <a:r>
              <a:rPr lang="ru-RU" dirty="0" smtClean="0">
                <a:latin typeface="Trebuchet MS" panose="020B0603020202020204" pitchFamily="34" charset="0"/>
              </a:rPr>
              <a:t>проекта.</a:t>
            </a:r>
          </a:p>
          <a:p>
            <a:pPr algn="l"/>
            <a:endParaRPr lang="ru-RU" dirty="0">
              <a:latin typeface="Trebuchet MS" panose="020B0603020202020204" pitchFamily="34" charset="0"/>
            </a:endParaRPr>
          </a:p>
          <a:p>
            <a:pPr algn="l"/>
            <a:r>
              <a:rPr lang="ru-RU" dirty="0">
                <a:latin typeface="Trebuchet MS" panose="020B0603020202020204" pitchFamily="34" charset="0"/>
              </a:rPr>
              <a:t>10.1. В какой мере достигнуты цели проекта с точки зрения намеченных </a:t>
            </a:r>
            <a:r>
              <a:rPr lang="ru-RU" dirty="0" smtClean="0">
                <a:latin typeface="Trebuchet MS" panose="020B0603020202020204" pitchFamily="34" charset="0"/>
              </a:rPr>
              <a:t>результатов;</a:t>
            </a:r>
          </a:p>
          <a:p>
            <a:pPr algn="l"/>
            <a:r>
              <a:rPr lang="ru-RU" dirty="0" smtClean="0">
                <a:latin typeface="Trebuchet MS" panose="020B0603020202020204" pitchFamily="34" charset="0"/>
              </a:rPr>
              <a:t>10.2. Эффекты </a:t>
            </a:r>
            <a:r>
              <a:rPr lang="ru-RU" dirty="0">
                <a:latin typeface="Trebuchet MS" panose="020B0603020202020204" pitchFamily="34" charset="0"/>
              </a:rPr>
              <a:t>выполнения проекта помимо учтенных в пункте 10.1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28600" y="4183618"/>
            <a:ext cx="39982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rebuchet MS" panose="020B0603020202020204" pitchFamily="34" charset="0"/>
              </a:rPr>
              <a:t>1-2 слайда на каждый подкритерий</a:t>
            </a:r>
          </a:p>
        </p:txBody>
      </p:sp>
    </p:spTree>
    <p:extLst>
      <p:ext uri="{BB962C8B-B14F-4D97-AF65-F5344CB8AC3E}">
        <p14:creationId xmlns:p14="http://schemas.microsoft.com/office/powerpoint/2010/main" val="37484211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5143500"/>
          </a:xfrm>
          <a:custGeom>
            <a:avLst/>
            <a:gdLst/>
            <a:ahLst/>
            <a:cxnLst/>
            <a:rect l="l" t="t" r="r" b="b"/>
            <a:pathLst>
              <a:path w="16256000" h="9144000">
                <a:moveTo>
                  <a:pt x="16256000" y="0"/>
                </a:moveTo>
                <a:lnTo>
                  <a:pt x="0" y="0"/>
                </a:lnTo>
                <a:lnTo>
                  <a:pt x="0" y="9144000"/>
                </a:lnTo>
                <a:lnTo>
                  <a:pt x="16256000" y="9144000"/>
                </a:lnTo>
                <a:lnTo>
                  <a:pt x="16256000" y="0"/>
                </a:lnTo>
                <a:close/>
              </a:path>
            </a:pathLst>
          </a:custGeom>
          <a:solidFill>
            <a:srgbClr val="F68B1F"/>
          </a:solidFill>
        </p:spPr>
        <p:txBody>
          <a:bodyPr wrap="square" lIns="0" tIns="0" rIns="0" bIns="0" rtlCol="0"/>
          <a:lstStyle/>
          <a:p>
            <a:endParaRPr sz="1013"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557463" y="600075"/>
            <a:ext cx="3771900" cy="376546"/>
          </a:xfrm>
          <a:prstGeom prst="rect">
            <a:avLst/>
          </a:prstGeom>
        </p:spPr>
        <p:txBody>
          <a:bodyPr vert="horz" wrap="square" lIns="0" tIns="7144" rIns="0" bIns="0" rtlCol="0">
            <a:spAutoFit/>
          </a:bodyPr>
          <a:lstStyle/>
          <a:p>
            <a:pPr marL="7144">
              <a:spcBef>
                <a:spcPts val="56"/>
              </a:spcBef>
            </a:pPr>
            <a:r>
              <a:rPr spc="110" dirty="0"/>
              <a:t>Спасибо </a:t>
            </a:r>
            <a:r>
              <a:rPr spc="188" dirty="0"/>
              <a:t>за</a:t>
            </a:r>
            <a:r>
              <a:rPr spc="-23" dirty="0"/>
              <a:t> </a:t>
            </a:r>
            <a:r>
              <a:rPr spc="59" dirty="0"/>
              <a:t>внимание!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026009" y="3597499"/>
            <a:ext cx="1398032" cy="504401"/>
          </a:xfrm>
          <a:prstGeom prst="rect">
            <a:avLst/>
          </a:prstGeom>
        </p:spPr>
        <p:txBody>
          <a:bodyPr vert="horz" wrap="square" lIns="0" tIns="41434" rIns="0" bIns="0" rtlCol="0">
            <a:spAutoFit/>
          </a:bodyPr>
          <a:lstStyle/>
          <a:p>
            <a:pPr algn="ctr">
              <a:spcBef>
                <a:spcPts val="326"/>
              </a:spcBef>
            </a:pPr>
            <a:r>
              <a:rPr sz="1378" b="1" spc="-152" dirty="0">
                <a:solidFill>
                  <a:srgbClr val="FFFFFF"/>
                </a:solidFill>
                <a:latin typeface="Arial"/>
                <a:cs typeface="Arial"/>
              </a:rPr>
              <a:t>+7 </a:t>
            </a:r>
            <a:r>
              <a:rPr sz="1378" b="1" spc="-68" dirty="0">
                <a:solidFill>
                  <a:srgbClr val="FFFFFF"/>
                </a:solidFill>
                <a:latin typeface="Arial"/>
                <a:cs typeface="Arial"/>
              </a:rPr>
              <a:t>(916)</a:t>
            </a:r>
            <a:r>
              <a:rPr sz="1378" b="1" spc="-2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378" b="1" spc="-28" dirty="0">
                <a:solidFill>
                  <a:srgbClr val="FFFFFF"/>
                </a:solidFill>
                <a:latin typeface="Arial"/>
                <a:cs typeface="Arial"/>
              </a:rPr>
              <a:t>922-98-51</a:t>
            </a:r>
            <a:endParaRPr sz="1378" dirty="0">
              <a:latin typeface="Arial"/>
              <a:cs typeface="Arial"/>
            </a:endParaRPr>
          </a:p>
          <a:p>
            <a:pPr marR="15002" algn="ctr">
              <a:spcBef>
                <a:spcPts val="267"/>
              </a:spcBef>
            </a:pPr>
            <a:r>
              <a:rPr sz="1378" b="1" spc="-37" dirty="0">
                <a:solidFill>
                  <a:srgbClr val="FFFFFF"/>
                </a:solidFill>
                <a:latin typeface="Arial"/>
                <a:cs typeface="Arial"/>
              </a:rPr>
              <a:t>pmolimp.ru</a:t>
            </a:r>
            <a:endParaRPr sz="1378" dirty="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5061750" y="3942582"/>
            <a:ext cx="138431" cy="13843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013"/>
          </a:p>
        </p:txBody>
      </p:sp>
      <p:sp>
        <p:nvSpPr>
          <p:cNvPr id="6" name="object 6"/>
          <p:cNvSpPr txBox="1"/>
          <p:nvPr/>
        </p:nvSpPr>
        <p:spPr>
          <a:xfrm>
            <a:off x="2557463" y="3643313"/>
            <a:ext cx="1344811" cy="499143"/>
          </a:xfrm>
          <a:prstGeom prst="rect">
            <a:avLst/>
          </a:prstGeom>
        </p:spPr>
        <p:txBody>
          <a:bodyPr vert="horz" wrap="square" lIns="0" tIns="7144" rIns="0" bIns="0" rtlCol="0">
            <a:spAutoFit/>
          </a:bodyPr>
          <a:lstStyle/>
          <a:p>
            <a:pPr marL="7144" marR="2858">
              <a:lnSpc>
                <a:spcPct val="116300"/>
              </a:lnSpc>
              <a:spcBef>
                <a:spcPts val="56"/>
              </a:spcBef>
            </a:pPr>
            <a:r>
              <a:rPr sz="1378" b="1" spc="-51" dirty="0">
                <a:solidFill>
                  <a:srgbClr val="FFFFFF"/>
                </a:solidFill>
                <a:latin typeface="Arial"/>
                <a:cs typeface="Arial"/>
                <a:hlinkClick r:id="rId3"/>
              </a:rPr>
              <a:t>o</a:t>
            </a:r>
            <a:r>
              <a:rPr sz="1378" b="1" spc="17" dirty="0">
                <a:solidFill>
                  <a:srgbClr val="FFFFFF"/>
                </a:solidFill>
                <a:latin typeface="Arial"/>
                <a:cs typeface="Arial"/>
                <a:hlinkClick r:id="rId3"/>
              </a:rPr>
              <a:t>l</a:t>
            </a:r>
            <a:r>
              <a:rPr sz="1378" b="1" spc="-17" dirty="0">
                <a:solidFill>
                  <a:srgbClr val="FFFFFF"/>
                </a:solidFill>
                <a:latin typeface="Arial"/>
                <a:cs typeface="Arial"/>
                <a:hlinkClick r:id="rId3"/>
              </a:rPr>
              <a:t>i</a:t>
            </a:r>
            <a:r>
              <a:rPr sz="1378" b="1" spc="-76" dirty="0">
                <a:solidFill>
                  <a:srgbClr val="FFFFFF"/>
                </a:solidFill>
                <a:latin typeface="Arial"/>
                <a:cs typeface="Arial"/>
                <a:hlinkClick r:id="rId3"/>
              </a:rPr>
              <a:t>m</a:t>
            </a:r>
            <a:r>
              <a:rPr sz="1378" b="1" spc="-34" dirty="0">
                <a:solidFill>
                  <a:srgbClr val="FFFFFF"/>
                </a:solidFill>
                <a:latin typeface="Arial"/>
                <a:cs typeface="Arial"/>
                <a:hlinkClick r:id="rId3"/>
              </a:rPr>
              <a:t>p</a:t>
            </a:r>
            <a:r>
              <a:rPr sz="1378" b="1" spc="6" dirty="0">
                <a:solidFill>
                  <a:srgbClr val="FFFFFF"/>
                </a:solidFill>
                <a:latin typeface="Arial"/>
                <a:cs typeface="Arial"/>
                <a:hlinkClick r:id="rId3"/>
              </a:rPr>
              <a:t>@</a:t>
            </a:r>
            <a:r>
              <a:rPr sz="1378" b="1" spc="-3" dirty="0">
                <a:solidFill>
                  <a:srgbClr val="FFFFFF"/>
                </a:solidFill>
                <a:latin typeface="Arial"/>
                <a:cs typeface="Arial"/>
                <a:hlinkClick r:id="rId3"/>
              </a:rPr>
              <a:t>a</a:t>
            </a:r>
            <a:r>
              <a:rPr sz="1378" b="1" spc="-90" dirty="0">
                <a:solidFill>
                  <a:srgbClr val="FFFFFF"/>
                </a:solidFill>
                <a:latin typeface="Arial"/>
                <a:cs typeface="Arial"/>
                <a:hlinkClick r:id="rId3"/>
              </a:rPr>
              <a:t>c</a:t>
            </a:r>
            <a:r>
              <a:rPr sz="1378" b="1" spc="-64" dirty="0">
                <a:solidFill>
                  <a:srgbClr val="FFFFFF"/>
                </a:solidFill>
                <a:latin typeface="Arial"/>
                <a:cs typeface="Arial"/>
                <a:hlinkClick r:id="rId3"/>
              </a:rPr>
              <a:t>.</a:t>
            </a:r>
            <a:r>
              <a:rPr sz="1378" b="1" spc="-87" dirty="0">
                <a:solidFill>
                  <a:srgbClr val="FFFFFF"/>
                </a:solidFill>
                <a:latin typeface="Arial"/>
                <a:cs typeface="Arial"/>
                <a:hlinkClick r:id="rId3"/>
              </a:rPr>
              <a:t>go</a:t>
            </a:r>
            <a:r>
              <a:rPr sz="1378" b="1" spc="-118" dirty="0">
                <a:solidFill>
                  <a:srgbClr val="FFFFFF"/>
                </a:solidFill>
                <a:latin typeface="Arial"/>
                <a:cs typeface="Arial"/>
                <a:hlinkClick r:id="rId3"/>
              </a:rPr>
              <a:t>v</a:t>
            </a:r>
            <a:r>
              <a:rPr sz="1378" b="1" spc="-56" dirty="0">
                <a:solidFill>
                  <a:srgbClr val="FFFFFF"/>
                </a:solidFill>
                <a:latin typeface="Arial"/>
                <a:cs typeface="Arial"/>
                <a:hlinkClick r:id="rId3"/>
              </a:rPr>
              <a:t>.</a:t>
            </a:r>
            <a:r>
              <a:rPr sz="1378" b="1" spc="8" dirty="0">
                <a:solidFill>
                  <a:srgbClr val="FFFFFF"/>
                </a:solidFill>
                <a:latin typeface="Arial"/>
                <a:cs typeface="Arial"/>
                <a:hlinkClick r:id="rId3"/>
              </a:rPr>
              <a:t>r</a:t>
            </a:r>
            <a:r>
              <a:rPr sz="1378" b="1" spc="-39" dirty="0">
                <a:solidFill>
                  <a:srgbClr val="FFFFFF"/>
                </a:solidFill>
                <a:latin typeface="Arial"/>
                <a:cs typeface="Arial"/>
                <a:hlinkClick r:id="rId3"/>
              </a:rPr>
              <a:t>u </a:t>
            </a:r>
            <a:r>
              <a:rPr sz="1378" b="1" spc="-2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378" b="1" spc="-53" dirty="0">
                <a:solidFill>
                  <a:srgbClr val="FFFFFF"/>
                </a:solidFill>
                <a:latin typeface="Arial"/>
                <a:cs typeface="Arial"/>
              </a:rPr>
              <a:t>olimp.ac.gov.ru</a:t>
            </a:r>
            <a:endParaRPr sz="1378" dirty="0">
              <a:latin typeface="Arial"/>
              <a:cs typeface="Arial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86613" y="2055352"/>
            <a:ext cx="1170354" cy="1146591"/>
          </a:xfrm>
          <a:prstGeom prst="rect">
            <a:avLst/>
          </a:prstGeom>
        </p:spPr>
      </p:pic>
      <p:sp>
        <p:nvSpPr>
          <p:cNvPr id="8" name="object 6"/>
          <p:cNvSpPr txBox="1"/>
          <p:nvPr/>
        </p:nvSpPr>
        <p:spPr>
          <a:xfrm>
            <a:off x="6977147" y="1426404"/>
            <a:ext cx="1589285" cy="253179"/>
          </a:xfrm>
          <a:prstGeom prst="rect">
            <a:avLst/>
          </a:prstGeom>
        </p:spPr>
        <p:txBody>
          <a:bodyPr vert="horz" wrap="square" lIns="0" tIns="7144" rIns="0" bIns="0" rtlCol="0">
            <a:spAutoFit/>
          </a:bodyPr>
          <a:lstStyle/>
          <a:p>
            <a:pPr marL="7144" marR="2858">
              <a:lnSpc>
                <a:spcPct val="116300"/>
              </a:lnSpc>
              <a:spcBef>
                <a:spcPts val="56"/>
              </a:spcBef>
            </a:pPr>
            <a:r>
              <a:rPr lang="ru-RU" sz="1378" b="1" spc="-51" dirty="0">
                <a:solidFill>
                  <a:srgbClr val="FFFFFF"/>
                </a:solidFill>
                <a:latin typeface="Arial"/>
                <a:cs typeface="Arial"/>
              </a:rPr>
              <a:t>ПОДАТЬ ЗАЯВКУ</a:t>
            </a:r>
            <a:endParaRPr sz="1378" dirty="0">
              <a:latin typeface="Arial"/>
              <a:cs typeface="Arial"/>
            </a:endParaRPr>
          </a:p>
        </p:txBody>
      </p:sp>
      <p:sp>
        <p:nvSpPr>
          <p:cNvPr id="10" name="object 6"/>
          <p:cNvSpPr txBox="1"/>
          <p:nvPr/>
        </p:nvSpPr>
        <p:spPr>
          <a:xfrm>
            <a:off x="757238" y="1437044"/>
            <a:ext cx="1589285" cy="253179"/>
          </a:xfrm>
          <a:prstGeom prst="rect">
            <a:avLst/>
          </a:prstGeom>
        </p:spPr>
        <p:txBody>
          <a:bodyPr vert="horz" wrap="square" lIns="0" tIns="7144" rIns="0" bIns="0" rtlCol="0">
            <a:spAutoFit/>
          </a:bodyPr>
          <a:lstStyle/>
          <a:p>
            <a:pPr marL="7144" marR="2858">
              <a:lnSpc>
                <a:spcPct val="116300"/>
              </a:lnSpc>
              <a:spcBef>
                <a:spcPts val="56"/>
              </a:spcBef>
            </a:pPr>
            <a:r>
              <a:rPr lang="ru-RU" sz="1378" b="1" spc="-51" dirty="0">
                <a:solidFill>
                  <a:srgbClr val="FFFFFF"/>
                </a:solidFill>
                <a:latin typeface="Arial"/>
                <a:cs typeface="Arial"/>
              </a:rPr>
              <a:t>ЗАДАТЬ ВОПРОС</a:t>
            </a:r>
            <a:endParaRPr sz="1378" dirty="0">
              <a:latin typeface="Arial"/>
              <a:cs typeface="Arial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2963" y="2069639"/>
            <a:ext cx="1114425" cy="113230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34108" y="2016948"/>
            <a:ext cx="1163959" cy="1184995"/>
          </a:xfrm>
          <a:prstGeom prst="rect">
            <a:avLst/>
          </a:prstGeom>
        </p:spPr>
      </p:pic>
      <p:sp>
        <p:nvSpPr>
          <p:cNvPr id="13" name="object 6"/>
          <p:cNvSpPr txBox="1"/>
          <p:nvPr/>
        </p:nvSpPr>
        <p:spPr>
          <a:xfrm>
            <a:off x="3834108" y="1303397"/>
            <a:ext cx="1589285" cy="499143"/>
          </a:xfrm>
          <a:prstGeom prst="rect">
            <a:avLst/>
          </a:prstGeom>
        </p:spPr>
        <p:txBody>
          <a:bodyPr vert="horz" wrap="square" lIns="0" tIns="7144" rIns="0" bIns="0" rtlCol="0">
            <a:spAutoFit/>
          </a:bodyPr>
          <a:lstStyle/>
          <a:p>
            <a:pPr marL="7144" marR="2858">
              <a:lnSpc>
                <a:spcPct val="116300"/>
              </a:lnSpc>
              <a:spcBef>
                <a:spcPts val="56"/>
              </a:spcBef>
            </a:pPr>
            <a:r>
              <a:rPr lang="ru-RU" sz="1378" b="1" spc="-51" dirty="0">
                <a:solidFill>
                  <a:srgbClr val="FFFFFF"/>
                </a:solidFill>
                <a:latin typeface="Arial"/>
                <a:cs typeface="Arial"/>
              </a:rPr>
              <a:t>НОВОСТИ И МАТЕРИАЛЫ</a:t>
            </a:r>
            <a:endParaRPr sz="1378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04643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86066" y="357439"/>
            <a:ext cx="1564323" cy="479389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330259" y="1581150"/>
            <a:ext cx="7995920" cy="27699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31200"/>
              </a:lnSpc>
              <a:spcBef>
                <a:spcPts val="100"/>
              </a:spcBef>
            </a:pPr>
            <a:r>
              <a:rPr sz="1600" dirty="0">
                <a:latin typeface="Trebuchet MS" panose="020B0603020202020204" pitchFamily="34" charset="0"/>
                <a:cs typeface="Microsoft Sans Serif"/>
              </a:rPr>
              <a:t>Отчет должен быть представлен в виде </a:t>
            </a:r>
            <a:r>
              <a:rPr sz="1600" dirty="0" err="1">
                <a:latin typeface="Trebuchet MS" panose="020B0603020202020204" pitchFamily="34" charset="0"/>
                <a:cs typeface="Microsoft Sans Serif"/>
              </a:rPr>
              <a:t>презентации</a:t>
            </a:r>
            <a:r>
              <a:rPr sz="1600" dirty="0">
                <a:latin typeface="Trebuchet MS" panose="020B0603020202020204" pitchFamily="34" charset="0"/>
                <a:cs typeface="Microsoft Sans Serif"/>
              </a:rPr>
              <a:t> </a:t>
            </a:r>
            <a:r>
              <a:rPr sz="1600" dirty="0" smtClean="0">
                <a:latin typeface="Trebuchet MS" panose="020B0603020202020204" pitchFamily="34" charset="0"/>
                <a:cs typeface="Microsoft Sans Serif"/>
              </a:rPr>
              <a:t>о </a:t>
            </a:r>
            <a:r>
              <a:rPr sz="1600" dirty="0">
                <a:latin typeface="Trebuchet MS" panose="020B0603020202020204" pitchFamily="34" charset="0"/>
                <a:cs typeface="Microsoft Sans Serif"/>
              </a:rPr>
              <a:t>проекте. </a:t>
            </a:r>
            <a:r>
              <a:rPr lang="ru-RU" sz="1600" dirty="0" smtClean="0">
                <a:latin typeface="Trebuchet MS" panose="020B0603020202020204" pitchFamily="34" charset="0"/>
                <a:cs typeface="Microsoft Sans Serif"/>
              </a:rPr>
              <a:t>Для получения дополнительных баллов Участник может предоставить видеоролик о проекте длительностью до 3 минут.</a:t>
            </a:r>
          </a:p>
          <a:p>
            <a:pPr marL="12700" marR="5080">
              <a:lnSpc>
                <a:spcPct val="131200"/>
              </a:lnSpc>
              <a:spcBef>
                <a:spcPts val="100"/>
              </a:spcBef>
            </a:pPr>
            <a:r>
              <a:rPr lang="ru-RU" sz="1600" dirty="0" smtClean="0">
                <a:latin typeface="Trebuchet MS" panose="020B0603020202020204" pitchFamily="34" charset="0"/>
                <a:cs typeface="Microsoft Sans Serif"/>
              </a:rPr>
              <a:t>Р</a:t>
            </a:r>
            <a:r>
              <a:rPr sz="1600" dirty="0" err="1" smtClean="0">
                <a:latin typeface="Trebuchet MS" panose="020B0603020202020204" pitchFamily="34" charset="0"/>
                <a:cs typeface="Microsoft Sans Serif"/>
              </a:rPr>
              <a:t>екомендуемый</a:t>
            </a:r>
            <a:r>
              <a:rPr sz="1600" dirty="0" smtClean="0">
                <a:latin typeface="Trebuchet MS" panose="020B0603020202020204" pitchFamily="34" charset="0"/>
                <a:cs typeface="Microsoft Sans Serif"/>
              </a:rPr>
              <a:t> </a:t>
            </a:r>
            <a:r>
              <a:rPr sz="1600" dirty="0" err="1" smtClean="0">
                <a:latin typeface="Trebuchet MS" panose="020B0603020202020204" pitchFamily="34" charset="0"/>
                <a:cs typeface="Microsoft Sans Serif"/>
              </a:rPr>
              <a:t>объем</a:t>
            </a:r>
            <a:r>
              <a:rPr lang="ru-RU" sz="1600" dirty="0" smtClean="0">
                <a:latin typeface="Trebuchet MS" panose="020B0603020202020204" pitchFamily="34" charset="0"/>
                <a:cs typeface="Microsoft Sans Serif"/>
              </a:rPr>
              <a:t> - </a:t>
            </a:r>
            <a:r>
              <a:rPr lang="ru-RU" sz="1600" dirty="0" smtClean="0">
                <a:latin typeface="Trebuchet MS" panose="020B0603020202020204" pitchFamily="34" charset="0"/>
                <a:cs typeface="Microsoft Sans Serif"/>
              </a:rPr>
              <a:t>до </a:t>
            </a:r>
            <a:r>
              <a:rPr lang="ru-RU" sz="1600" dirty="0">
                <a:latin typeface="Trebuchet MS" panose="020B0603020202020204" pitchFamily="34" charset="0"/>
                <a:cs typeface="Microsoft Sans Serif"/>
              </a:rPr>
              <a:t>30</a:t>
            </a:r>
            <a:r>
              <a:rPr sz="1600" dirty="0" smtClean="0">
                <a:latin typeface="Trebuchet MS" panose="020B0603020202020204" pitchFamily="34" charset="0"/>
                <a:cs typeface="Microsoft Sans Serif"/>
              </a:rPr>
              <a:t> </a:t>
            </a:r>
            <a:r>
              <a:rPr sz="1600" dirty="0" err="1" smtClean="0">
                <a:latin typeface="Trebuchet MS" panose="020B0603020202020204" pitchFamily="34" charset="0"/>
                <a:cs typeface="Microsoft Sans Serif"/>
              </a:rPr>
              <a:t>слайдов</a:t>
            </a:r>
            <a:r>
              <a:rPr lang="ru-RU" sz="1600" dirty="0" smtClean="0">
                <a:latin typeface="Trebuchet MS" panose="020B0603020202020204" pitchFamily="34" charset="0"/>
                <a:cs typeface="Microsoft Sans Serif"/>
              </a:rPr>
              <a:t>.</a:t>
            </a:r>
            <a:endParaRPr sz="1600" dirty="0">
              <a:latin typeface="Trebuchet MS" panose="020B0603020202020204" pitchFamily="34" charset="0"/>
              <a:cs typeface="Microsoft Sans Serif"/>
            </a:endParaRPr>
          </a:p>
          <a:p>
            <a:pPr marL="12700" marR="559435">
              <a:lnSpc>
                <a:spcPts val="1900"/>
              </a:lnSpc>
              <a:spcBef>
                <a:spcPts val="655"/>
              </a:spcBef>
            </a:pPr>
            <a:r>
              <a:rPr sz="1600" dirty="0" err="1" smtClean="0">
                <a:latin typeface="Trebuchet MS" panose="020B0603020202020204" pitchFamily="34" charset="0"/>
                <a:cs typeface="Microsoft Sans Serif"/>
              </a:rPr>
              <a:t>При</a:t>
            </a:r>
            <a:r>
              <a:rPr sz="1600" dirty="0" smtClean="0">
                <a:latin typeface="Trebuchet MS" panose="020B0603020202020204" pitchFamily="34" charset="0"/>
                <a:cs typeface="Microsoft Sans Serif"/>
              </a:rPr>
              <a:t> </a:t>
            </a:r>
            <a:r>
              <a:rPr sz="1600" dirty="0">
                <a:latin typeface="Trebuchet MS" panose="020B0603020202020204" pitchFamily="34" charset="0"/>
                <a:cs typeface="Microsoft Sans Serif"/>
              </a:rPr>
              <a:t>составлении презентации необходимо ориентироваться на методические  рекомендации по формированию отчета участников номинации.</a:t>
            </a:r>
          </a:p>
          <a:p>
            <a:pPr marL="12700">
              <a:lnSpc>
                <a:spcPct val="100000"/>
              </a:lnSpc>
              <a:spcBef>
                <a:spcPts val="610"/>
              </a:spcBef>
            </a:pPr>
            <a:r>
              <a:rPr sz="1600" dirty="0">
                <a:latin typeface="Trebuchet MS" panose="020B0603020202020204" pitchFamily="34" charset="0"/>
                <a:cs typeface="Microsoft Sans Serif"/>
              </a:rPr>
              <a:t>Оцениваться будут те критерии, которые заложены в методике.</a:t>
            </a: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2000" dirty="0">
              <a:latin typeface="Trebuchet MS" panose="020B0603020202020204" pitchFamily="34" charset="0"/>
              <a:cs typeface="Microsoft Sans Serif"/>
            </a:endParaRPr>
          </a:p>
          <a:p>
            <a:pPr marL="12700">
              <a:lnSpc>
                <a:spcPct val="100000"/>
              </a:lnSpc>
            </a:pPr>
            <a:r>
              <a:rPr sz="1600" dirty="0">
                <a:latin typeface="Trebuchet MS" panose="020B0603020202020204" pitchFamily="34" charset="0"/>
                <a:cs typeface="Microsoft Sans Serif"/>
              </a:rPr>
              <a:t>Рекомендации по структуре слайдов указаны на </a:t>
            </a:r>
            <a:r>
              <a:rPr sz="1600" dirty="0" err="1">
                <a:latin typeface="Trebuchet MS" panose="020B0603020202020204" pitchFamily="34" charset="0"/>
                <a:cs typeface="Microsoft Sans Serif"/>
              </a:rPr>
              <a:t>слайдах</a:t>
            </a:r>
            <a:r>
              <a:rPr sz="1600" dirty="0">
                <a:latin typeface="Trebuchet MS" panose="020B0603020202020204" pitchFamily="34" charset="0"/>
                <a:cs typeface="Microsoft Sans Serif"/>
              </a:rPr>
              <a:t> </a:t>
            </a:r>
            <a:r>
              <a:rPr sz="1600" dirty="0" smtClean="0">
                <a:latin typeface="Trebuchet MS" panose="020B0603020202020204" pitchFamily="34" charset="0"/>
                <a:cs typeface="Microsoft Sans Serif"/>
              </a:rPr>
              <a:t>3</a:t>
            </a:r>
            <a:r>
              <a:rPr lang="ru-RU" sz="1600" dirty="0" smtClean="0">
                <a:latin typeface="Trebuchet MS" panose="020B0603020202020204" pitchFamily="34" charset="0"/>
                <a:cs typeface="Microsoft Sans Serif"/>
              </a:rPr>
              <a:t> </a:t>
            </a:r>
            <a:r>
              <a:rPr sz="1600" dirty="0" smtClean="0">
                <a:latin typeface="Trebuchet MS" panose="020B0603020202020204" pitchFamily="34" charset="0"/>
                <a:cs typeface="Microsoft Sans Serif"/>
              </a:rPr>
              <a:t>-</a:t>
            </a:r>
            <a:r>
              <a:rPr lang="ru-RU" sz="1600" dirty="0" smtClean="0">
                <a:latin typeface="Trebuchet MS" panose="020B0603020202020204" pitchFamily="34" charset="0"/>
                <a:cs typeface="Microsoft Sans Serif"/>
              </a:rPr>
              <a:t> 15</a:t>
            </a:r>
            <a:r>
              <a:rPr sz="1600" dirty="0" smtClean="0">
                <a:latin typeface="Trebuchet MS" panose="020B0603020202020204" pitchFamily="34" charset="0"/>
                <a:cs typeface="Microsoft Sans Serif"/>
              </a:rPr>
              <a:t>.</a:t>
            </a:r>
            <a:endParaRPr sz="1600" dirty="0">
              <a:latin typeface="Trebuchet MS" panose="020B0603020202020204" pitchFamily="34" charset="0"/>
              <a:cs typeface="Microsoft Sans Serif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698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55"/>
              </a:spcBef>
            </a:pPr>
            <a:fld id="{81D60167-4931-47E6-BA6A-407CBD079E47}" type="slidenum">
              <a:rPr dirty="0"/>
              <a:t>2</a:t>
            </a:fld>
            <a:endParaRPr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51212" y="1337564"/>
            <a:ext cx="4133215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dirty="0">
                <a:latin typeface="Trebuchet MS" panose="020B0603020202020204" pitchFamily="34" charset="0"/>
              </a:rPr>
              <a:t>Структура отчета</a:t>
            </a:r>
            <a:endParaRPr spc="-5" dirty="0">
              <a:latin typeface="Trebuchet MS" panose="020B0603020202020204" pitchFamily="34" charset="0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51212" y="1962150"/>
            <a:ext cx="6001280" cy="167481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lvl="0"/>
            <a:r>
              <a:rPr lang="ru-RU" dirty="0" smtClean="0"/>
              <a:t> </a:t>
            </a:r>
            <a:r>
              <a:rPr lang="ru-RU" dirty="0" smtClean="0">
                <a:latin typeface="Trebuchet MS" panose="020B0603020202020204" pitchFamily="34" charset="0"/>
              </a:rPr>
              <a:t>1. Сведения </a:t>
            </a:r>
            <a:r>
              <a:rPr lang="ru-RU" dirty="0">
                <a:latin typeface="Trebuchet MS" panose="020B0603020202020204" pitchFamily="34" charset="0"/>
              </a:rPr>
              <a:t>об организации - конкурсанте</a:t>
            </a:r>
            <a:endParaRPr lang="ru-RU" sz="1600" dirty="0">
              <a:latin typeface="Trebuchet MS" panose="020B0603020202020204" pitchFamily="34" charset="0"/>
            </a:endParaRPr>
          </a:p>
          <a:p>
            <a:pPr lvl="0"/>
            <a:r>
              <a:rPr lang="ru-RU" dirty="0">
                <a:latin typeface="Trebuchet MS" panose="020B0603020202020204" pitchFamily="34" charset="0"/>
              </a:rPr>
              <a:t> </a:t>
            </a:r>
            <a:r>
              <a:rPr lang="ru-RU" dirty="0" smtClean="0">
                <a:latin typeface="Trebuchet MS" panose="020B0603020202020204" pitchFamily="34" charset="0"/>
              </a:rPr>
              <a:t>2. Объекты </a:t>
            </a:r>
            <a:r>
              <a:rPr lang="ru-RU" dirty="0">
                <a:latin typeface="Trebuchet MS" panose="020B0603020202020204" pitchFamily="34" charset="0"/>
              </a:rPr>
              <a:t>оценки</a:t>
            </a:r>
            <a:endParaRPr lang="ru-RU" sz="1600" dirty="0">
              <a:latin typeface="Trebuchet MS" panose="020B0603020202020204" pitchFamily="34" charset="0"/>
            </a:endParaRPr>
          </a:p>
          <a:p>
            <a:pPr lvl="0"/>
            <a:r>
              <a:rPr lang="ru-RU" dirty="0">
                <a:latin typeface="Trebuchet MS" panose="020B0603020202020204" pitchFamily="34" charset="0"/>
              </a:rPr>
              <a:t> </a:t>
            </a:r>
            <a:r>
              <a:rPr lang="ru-RU" dirty="0" smtClean="0">
                <a:latin typeface="Trebuchet MS" panose="020B0603020202020204" pitchFamily="34" charset="0"/>
              </a:rPr>
              <a:t>3. Информация </a:t>
            </a:r>
            <a:r>
              <a:rPr lang="ru-RU" dirty="0">
                <a:latin typeface="Trebuchet MS" panose="020B0603020202020204" pitchFamily="34" charset="0"/>
              </a:rPr>
              <a:t>по основным блокам критериев </a:t>
            </a:r>
            <a:r>
              <a:rPr lang="ru-RU" dirty="0" smtClean="0">
                <a:latin typeface="Trebuchet MS" panose="020B0603020202020204" pitchFamily="34" charset="0"/>
              </a:rPr>
              <a:t>оценки:</a:t>
            </a:r>
            <a:endParaRPr lang="ru-RU" sz="1600" dirty="0">
              <a:latin typeface="Trebuchet MS" panose="020B0603020202020204" pitchFamily="34" charset="0"/>
            </a:endParaRPr>
          </a:p>
          <a:p>
            <a:pPr lvl="1"/>
            <a:r>
              <a:rPr lang="ru-RU" dirty="0" smtClean="0">
                <a:latin typeface="Trebuchet MS" panose="020B0603020202020204" pitchFamily="34" charset="0"/>
              </a:rPr>
              <a:t>Блок 1. Управление </a:t>
            </a:r>
            <a:r>
              <a:rPr lang="ru-RU" dirty="0">
                <a:latin typeface="Trebuchet MS" panose="020B0603020202020204" pitchFamily="34" charset="0"/>
              </a:rPr>
              <a:t>проектом</a:t>
            </a:r>
            <a:endParaRPr lang="ru-RU" sz="1600" dirty="0">
              <a:latin typeface="Trebuchet MS" panose="020B0603020202020204" pitchFamily="34" charset="0"/>
            </a:endParaRPr>
          </a:p>
          <a:p>
            <a:pPr lvl="1"/>
            <a:r>
              <a:rPr lang="ru-RU" dirty="0" smtClean="0">
                <a:latin typeface="Trebuchet MS" panose="020B0603020202020204" pitchFamily="34" charset="0"/>
              </a:rPr>
              <a:t>Блок 2. Результаты </a:t>
            </a:r>
            <a:r>
              <a:rPr lang="ru-RU" dirty="0">
                <a:latin typeface="Trebuchet MS" panose="020B0603020202020204" pitchFamily="34" charset="0"/>
              </a:rPr>
              <a:t>проекта</a:t>
            </a:r>
            <a:endParaRPr sz="3600" dirty="0">
              <a:latin typeface="Trebuchet MS" panose="020B0603020202020204" pitchFamily="34" charset="0"/>
              <a:cs typeface="Microsoft Sans Serif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86066" y="357439"/>
            <a:ext cx="1564323" cy="479389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698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55"/>
              </a:spcBef>
            </a:pPr>
            <a:fld id="{81D60167-4931-47E6-BA6A-407CBD079E47}" type="slidenum">
              <a:rPr dirty="0"/>
              <a:t>3</a:t>
            </a:fld>
            <a:endParaRPr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86066" y="357439"/>
            <a:ext cx="1564323" cy="479389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11664" y="1014476"/>
            <a:ext cx="741616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 err="1" smtClean="0">
                <a:latin typeface="Trebuchet MS" panose="020B0603020202020204" pitchFamily="34" charset="0"/>
              </a:rPr>
              <a:t>Сведения</a:t>
            </a:r>
            <a:r>
              <a:rPr spc="-15" dirty="0" smtClean="0">
                <a:latin typeface="Trebuchet MS" panose="020B0603020202020204" pitchFamily="34" charset="0"/>
              </a:rPr>
              <a:t> </a:t>
            </a:r>
            <a:r>
              <a:rPr spc="-5" dirty="0">
                <a:latin typeface="Trebuchet MS" panose="020B0603020202020204" pitchFamily="34" charset="0"/>
              </a:rPr>
              <a:t>об</a:t>
            </a:r>
            <a:r>
              <a:rPr spc="-15" dirty="0">
                <a:latin typeface="Trebuchet MS" panose="020B0603020202020204" pitchFamily="34" charset="0"/>
              </a:rPr>
              <a:t> </a:t>
            </a:r>
            <a:r>
              <a:rPr spc="-5" dirty="0">
                <a:latin typeface="Trebuchet MS" panose="020B0603020202020204" pitchFamily="34" charset="0"/>
              </a:rPr>
              <a:t>организации-конкурсанте</a:t>
            </a:r>
            <a:r>
              <a:rPr spc="-5" dirty="0"/>
              <a:t>.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698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55"/>
              </a:spcBef>
            </a:pPr>
            <a:fld id="{81D60167-4931-47E6-BA6A-407CBD079E47}" type="slidenum">
              <a:rPr dirty="0"/>
              <a:t>4</a:t>
            </a:fld>
            <a:endParaRPr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95446" y="1581150"/>
            <a:ext cx="7848600" cy="335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rebuchet MS" panose="020B0603020202020204" pitchFamily="34" charset="0"/>
              </a:rPr>
              <a:t>1</a:t>
            </a:r>
            <a:r>
              <a:rPr lang="ru-RU" dirty="0">
                <a:latin typeface="Trebuchet MS" panose="020B0603020202020204" pitchFamily="34" charset="0"/>
              </a:rPr>
              <a:t>.	Полное наименование органа исполнительной власти или организации		</a:t>
            </a:r>
          </a:p>
          <a:p>
            <a:r>
              <a:rPr lang="ru-RU" dirty="0" smtClean="0">
                <a:latin typeface="Trebuchet MS" panose="020B0603020202020204" pitchFamily="34" charset="0"/>
              </a:rPr>
              <a:t>2.</a:t>
            </a:r>
            <a:r>
              <a:rPr lang="ru-RU" dirty="0">
                <a:latin typeface="Trebuchet MS" panose="020B0603020202020204" pitchFamily="34" charset="0"/>
              </a:rPr>
              <a:t>	</a:t>
            </a:r>
            <a:r>
              <a:rPr lang="ru-RU" dirty="0" smtClean="0">
                <a:latin typeface="Trebuchet MS" panose="020B0603020202020204" pitchFamily="34" charset="0"/>
              </a:rPr>
              <a:t>Контактная информация (Фактический адрес, Тел</a:t>
            </a:r>
            <a:r>
              <a:rPr lang="ru-RU" dirty="0">
                <a:latin typeface="Trebuchet MS" panose="020B0603020202020204" pitchFamily="34" charset="0"/>
              </a:rPr>
              <a:t>./ </a:t>
            </a:r>
            <a:r>
              <a:rPr lang="ru-RU" dirty="0" smtClean="0">
                <a:latin typeface="Trebuchet MS" panose="020B0603020202020204" pitchFamily="34" charset="0"/>
              </a:rPr>
              <a:t>факс, Эл</a:t>
            </a:r>
            <a:r>
              <a:rPr lang="ru-RU" dirty="0">
                <a:latin typeface="Trebuchet MS" panose="020B0603020202020204" pitchFamily="34" charset="0"/>
              </a:rPr>
              <a:t>. </a:t>
            </a:r>
            <a:r>
              <a:rPr lang="ru-RU" dirty="0" smtClean="0">
                <a:latin typeface="Trebuchet MS" panose="020B0603020202020204" pitchFamily="34" charset="0"/>
              </a:rPr>
              <a:t>почта</a:t>
            </a:r>
            <a:endParaRPr lang="ru-RU" dirty="0">
              <a:latin typeface="Trebuchet MS" panose="020B0603020202020204" pitchFamily="34" charset="0"/>
            </a:endParaRPr>
          </a:p>
          <a:p>
            <a:r>
              <a:rPr lang="ru-RU" dirty="0" smtClean="0">
                <a:latin typeface="Trebuchet MS" panose="020B0603020202020204" pitchFamily="34" charset="0"/>
              </a:rPr>
              <a:t>3.</a:t>
            </a:r>
            <a:r>
              <a:rPr lang="ru-RU" dirty="0">
                <a:latin typeface="Trebuchet MS" panose="020B0603020202020204" pitchFamily="34" charset="0"/>
              </a:rPr>
              <a:t>	Руководитель </a:t>
            </a:r>
            <a:r>
              <a:rPr lang="ru-RU" dirty="0" smtClean="0">
                <a:latin typeface="Trebuchet MS" panose="020B0603020202020204" pitchFamily="34" charset="0"/>
              </a:rPr>
              <a:t>организации </a:t>
            </a:r>
            <a:r>
              <a:rPr lang="ru-RU" dirty="0">
                <a:latin typeface="Trebuchet MS" panose="020B0603020202020204" pitchFamily="34" charset="0"/>
              </a:rPr>
              <a:t>- заявителя (должность, ФИО)	</a:t>
            </a:r>
          </a:p>
          <a:p>
            <a:r>
              <a:rPr lang="ru-RU" dirty="0" smtClean="0">
                <a:latin typeface="Trebuchet MS" panose="020B0603020202020204" pitchFamily="34" charset="0"/>
              </a:rPr>
              <a:t>4.</a:t>
            </a:r>
            <a:r>
              <a:rPr lang="ru-RU" dirty="0">
                <a:latin typeface="Trebuchet MS" panose="020B0603020202020204" pitchFamily="34" charset="0"/>
              </a:rPr>
              <a:t>	Наименование </a:t>
            </a:r>
            <a:r>
              <a:rPr lang="ru-RU" dirty="0" smtClean="0">
                <a:latin typeface="Trebuchet MS" panose="020B0603020202020204" pitchFamily="34" charset="0"/>
              </a:rPr>
              <a:t>структурного подразделения, </a:t>
            </a:r>
            <a:r>
              <a:rPr lang="ru-RU" dirty="0">
                <a:latin typeface="Trebuchet MS" panose="020B0603020202020204" pitchFamily="34" charset="0"/>
              </a:rPr>
              <a:t>организующего проектную деятельность(при наличии)	</a:t>
            </a:r>
          </a:p>
          <a:p>
            <a:r>
              <a:rPr lang="ru-RU" dirty="0" smtClean="0">
                <a:latin typeface="Trebuchet MS" panose="020B0603020202020204" pitchFamily="34" charset="0"/>
              </a:rPr>
              <a:t>5.</a:t>
            </a:r>
            <a:r>
              <a:rPr lang="ru-RU" dirty="0">
                <a:latin typeface="Trebuchet MS" panose="020B0603020202020204" pitchFamily="34" charset="0"/>
              </a:rPr>
              <a:t>	ФИО, должность контактного лица	</a:t>
            </a:r>
          </a:p>
          <a:p>
            <a:pPr marL="342900" indent="-342900">
              <a:buAutoNum type="arabicPeriod" startAt="6"/>
            </a:pPr>
            <a:r>
              <a:rPr lang="ru-RU" dirty="0" smtClean="0">
                <a:latin typeface="Trebuchet MS" panose="020B0603020202020204" pitchFamily="34" charset="0"/>
              </a:rPr>
              <a:t>Тел</a:t>
            </a:r>
            <a:r>
              <a:rPr lang="ru-RU" dirty="0">
                <a:latin typeface="Trebuchet MS" panose="020B0603020202020204" pitchFamily="34" charset="0"/>
              </a:rPr>
              <a:t>./ факс/эл. почта контактного </a:t>
            </a:r>
            <a:r>
              <a:rPr lang="ru-RU" dirty="0" smtClean="0">
                <a:latin typeface="Trebuchet MS" panose="020B0603020202020204" pitchFamily="34" charset="0"/>
              </a:rPr>
              <a:t>лица</a:t>
            </a:r>
          </a:p>
          <a:p>
            <a:pPr marL="342900" indent="-342900">
              <a:buAutoNum type="arabicPeriod" startAt="6"/>
            </a:pPr>
            <a:endParaRPr lang="ru-RU" dirty="0">
              <a:latin typeface="Trebuchet MS" panose="020B0603020202020204" pitchFamily="34" charset="0"/>
            </a:endParaRPr>
          </a:p>
          <a:p>
            <a:r>
              <a:rPr lang="ru-RU" sz="1600" dirty="0">
                <a:latin typeface="Trebuchet MS" panose="020B0603020202020204" pitchFamily="34" charset="0"/>
              </a:rPr>
              <a:t>Конкурсант может указать (не обязательно): </a:t>
            </a:r>
          </a:p>
          <a:p>
            <a:r>
              <a:rPr lang="ru-RU" sz="1600" dirty="0">
                <a:latin typeface="Trebuchet MS" panose="020B0603020202020204" pitchFamily="34" charset="0"/>
              </a:rPr>
              <a:t>Вид деятельности </a:t>
            </a:r>
            <a:r>
              <a:rPr lang="ru-RU" sz="1600" dirty="0" smtClean="0">
                <a:latin typeface="Trebuchet MS" panose="020B0603020202020204" pitchFamily="34" charset="0"/>
              </a:rPr>
              <a:t>и/или историю организации</a:t>
            </a:r>
            <a:r>
              <a:rPr lang="ru-RU" sz="1600" dirty="0">
                <a:latin typeface="Trebuchet MS" panose="020B0603020202020204" pitchFamily="34" charset="0"/>
              </a:rPr>
              <a:t>	</a:t>
            </a:r>
            <a:r>
              <a:rPr lang="ru-RU" sz="1600" dirty="0" smtClean="0">
                <a:latin typeface="Trebuchet MS" panose="020B0603020202020204" pitchFamily="34" charset="0"/>
              </a:rPr>
              <a:t> (не более 2 слайдов)</a:t>
            </a:r>
            <a:endParaRPr lang="ru-RU" sz="1600" dirty="0">
              <a:latin typeface="Trebuchet MS" panose="020B060302020202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29235">
              <a:lnSpc>
                <a:spcPct val="100000"/>
              </a:lnSpc>
              <a:spcBef>
                <a:spcPts val="100"/>
              </a:spcBef>
            </a:pPr>
            <a:r>
              <a:rPr spc="-5" dirty="0" err="1" smtClean="0">
                <a:latin typeface="Trebuchet MS" panose="020B0603020202020204" pitchFamily="34" charset="0"/>
              </a:rPr>
              <a:t>Сведения</a:t>
            </a:r>
            <a:r>
              <a:rPr spc="-10" dirty="0" smtClean="0">
                <a:latin typeface="Trebuchet MS" panose="020B0603020202020204" pitchFamily="34" charset="0"/>
              </a:rPr>
              <a:t> </a:t>
            </a:r>
            <a:r>
              <a:rPr spc="-5" dirty="0">
                <a:latin typeface="Trebuchet MS" panose="020B0603020202020204" pitchFamily="34" charset="0"/>
              </a:rPr>
              <a:t>об </a:t>
            </a:r>
            <a:r>
              <a:rPr spc="-10" dirty="0">
                <a:latin typeface="Trebuchet MS" panose="020B0603020202020204" pitchFamily="34" charset="0"/>
              </a:rPr>
              <a:t>объекте </a:t>
            </a:r>
            <a:r>
              <a:rPr spc="-5" dirty="0">
                <a:latin typeface="Trebuchet MS" panose="020B0603020202020204" pitchFamily="34" charset="0"/>
              </a:rPr>
              <a:t>оценки:</a:t>
            </a:r>
          </a:p>
          <a:p>
            <a:pPr marL="229235">
              <a:lnSpc>
                <a:spcPct val="100000"/>
              </a:lnSpc>
              <a:spcBef>
                <a:spcPts val="25"/>
              </a:spcBef>
            </a:pPr>
            <a:r>
              <a:rPr spc="-5" dirty="0">
                <a:latin typeface="Trebuchet MS" panose="020B0603020202020204" pitchFamily="34" charset="0"/>
              </a:rPr>
              <a:t>цели,</a:t>
            </a:r>
            <a:r>
              <a:rPr spc="-10" dirty="0">
                <a:latin typeface="Trebuchet MS" panose="020B0603020202020204" pitchFamily="34" charset="0"/>
              </a:rPr>
              <a:t> содержание</a:t>
            </a:r>
            <a:r>
              <a:rPr spc="-5" dirty="0">
                <a:latin typeface="Trebuchet MS" panose="020B0603020202020204" pitchFamily="34" charset="0"/>
              </a:rPr>
              <a:t> проекта, </a:t>
            </a:r>
            <a:r>
              <a:rPr dirty="0">
                <a:latin typeface="Trebuchet MS" panose="020B0603020202020204" pitchFamily="34" charset="0"/>
              </a:rPr>
              <a:t>и</a:t>
            </a:r>
            <a:r>
              <a:rPr spc="-5" dirty="0">
                <a:latin typeface="Trebuchet MS" panose="020B0603020202020204" pitchFamily="34" charset="0"/>
              </a:rPr>
              <a:t> </a:t>
            </a:r>
            <a:r>
              <a:rPr spc="-15" dirty="0">
                <a:latin typeface="Trebuchet MS" panose="020B0603020202020204" pitchFamily="34" charset="0"/>
              </a:rPr>
              <a:t>его</a:t>
            </a:r>
            <a:r>
              <a:rPr spc="-5" dirty="0">
                <a:latin typeface="Trebuchet MS" panose="020B0603020202020204" pitchFamily="34" charset="0"/>
              </a:rPr>
              <a:t> </a:t>
            </a:r>
            <a:r>
              <a:rPr spc="-10" dirty="0">
                <a:latin typeface="Trebuchet MS" panose="020B0603020202020204" pitchFamily="34" charset="0"/>
              </a:rPr>
              <a:t>основные</a:t>
            </a:r>
            <a:r>
              <a:rPr spc="-5" dirty="0">
                <a:latin typeface="Trebuchet MS" panose="020B0603020202020204" pitchFamily="34" charset="0"/>
              </a:rPr>
              <a:t> параметры.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86066" y="357439"/>
            <a:ext cx="1564323" cy="479389"/>
          </a:xfrm>
          <a:prstGeom prst="rect">
            <a:avLst/>
          </a:prstGeom>
        </p:spPr>
      </p:pic>
      <p:graphicFrame>
        <p:nvGraphicFramePr>
          <p:cNvPr id="4" name="object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0380071"/>
              </p:ext>
            </p:extLst>
          </p:nvPr>
        </p:nvGraphicFramePr>
        <p:xfrm>
          <a:off x="533201" y="2493392"/>
          <a:ext cx="7199629" cy="127609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8003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001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0606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99060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789230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86156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endParaRPr sz="1150" dirty="0">
                        <a:latin typeface="Times New Roman"/>
                        <a:cs typeface="Times New Roman"/>
                      </a:endParaRPr>
                    </a:p>
                    <a:p>
                      <a:pPr marR="57785" algn="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100" dirty="0">
                          <a:latin typeface="Microsoft Sans Serif"/>
                          <a:cs typeface="Microsoft Sans Serif"/>
                        </a:rPr>
                        <a:t>№</a:t>
                      </a: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  <a:p>
                      <a:pPr marL="168910" marR="106045" indent="-53975">
                        <a:lnSpc>
                          <a:spcPct val="115999"/>
                        </a:lnSpc>
                      </a:pPr>
                      <a:r>
                        <a:rPr sz="1000" dirty="0">
                          <a:latin typeface="Microsoft Sans Serif"/>
                          <a:cs typeface="Microsoft Sans Serif"/>
                        </a:rPr>
                        <a:t>Н</a:t>
                      </a:r>
                      <a:r>
                        <a:rPr sz="1000" spc="-10" dirty="0">
                          <a:latin typeface="Microsoft Sans Serif"/>
                          <a:cs typeface="Microsoft Sans Serif"/>
                        </a:rPr>
                        <a:t>а</a:t>
                      </a:r>
                      <a:r>
                        <a:rPr sz="1000" dirty="0">
                          <a:latin typeface="Microsoft Sans Serif"/>
                          <a:cs typeface="Microsoft Sans Serif"/>
                        </a:rPr>
                        <a:t>з</a:t>
                      </a:r>
                      <a:r>
                        <a:rPr sz="1000" spc="5" dirty="0">
                          <a:latin typeface="Microsoft Sans Serif"/>
                          <a:cs typeface="Microsoft Sans Serif"/>
                        </a:rPr>
                        <a:t>в</a:t>
                      </a:r>
                      <a:r>
                        <a:rPr sz="1000" spc="-10" dirty="0">
                          <a:latin typeface="Microsoft Sans Serif"/>
                          <a:cs typeface="Microsoft Sans Serif"/>
                        </a:rPr>
                        <a:t>а</a:t>
                      </a:r>
                      <a:r>
                        <a:rPr sz="1000" spc="-5" dirty="0">
                          <a:latin typeface="Microsoft Sans Serif"/>
                          <a:cs typeface="Microsoft Sans Serif"/>
                        </a:rPr>
                        <a:t>н</a:t>
                      </a:r>
                      <a:r>
                        <a:rPr sz="1000" dirty="0">
                          <a:latin typeface="Microsoft Sans Serif"/>
                          <a:cs typeface="Microsoft Sans Serif"/>
                        </a:rPr>
                        <a:t>ие  </a:t>
                      </a:r>
                      <a:r>
                        <a:rPr sz="1000" spc="-20" dirty="0">
                          <a:latin typeface="Microsoft Sans Serif"/>
                          <a:cs typeface="Microsoft Sans Serif"/>
                        </a:rPr>
                        <a:t>проекта</a:t>
                      </a:r>
                      <a:endParaRPr sz="100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4445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000" spc="-5" dirty="0">
                          <a:latin typeface="Microsoft Sans Serif"/>
                          <a:cs typeface="Microsoft Sans Serif"/>
                        </a:rPr>
                        <a:t>Тип</a:t>
                      </a:r>
                      <a:r>
                        <a:rPr sz="1000" spc="-3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000" spc="-20" dirty="0">
                          <a:latin typeface="Microsoft Sans Serif"/>
                          <a:cs typeface="Microsoft Sans Serif"/>
                        </a:rPr>
                        <a:t>проекта</a:t>
                      </a:r>
                      <a:endParaRPr sz="1000" dirty="0">
                        <a:latin typeface="Microsoft Sans Serif"/>
                        <a:cs typeface="Microsoft Sans Serif"/>
                      </a:endParaRPr>
                    </a:p>
                    <a:p>
                      <a:pPr marL="250190" marR="243204" indent="1270" algn="ctr">
                        <a:lnSpc>
                          <a:spcPct val="115999"/>
                        </a:lnSpc>
                      </a:pPr>
                      <a:r>
                        <a:rPr sz="1000" spc="-5" dirty="0" smtClean="0">
                          <a:latin typeface="Microsoft Sans Serif"/>
                          <a:cs typeface="Microsoft Sans Serif"/>
                        </a:rPr>
                        <a:t>(</a:t>
                      </a:r>
                      <a:r>
                        <a:rPr lang="ru-RU" sz="1000" spc="-5" dirty="0" smtClean="0">
                          <a:latin typeface="Microsoft Sans Serif"/>
                          <a:cs typeface="Microsoft Sans Serif"/>
                        </a:rPr>
                        <a:t>новый/</a:t>
                      </a:r>
                    </a:p>
                    <a:p>
                      <a:pPr marL="88900" marR="243204" indent="0" algn="ctr">
                        <a:lnSpc>
                          <a:spcPct val="115999"/>
                        </a:lnSpc>
                      </a:pPr>
                      <a:r>
                        <a:rPr lang="ru-RU" sz="1000" spc="-5" dirty="0" smtClean="0">
                          <a:latin typeface="Microsoft Sans Serif"/>
                          <a:cs typeface="Microsoft Sans Serif"/>
                        </a:rPr>
                        <a:t> действующий</a:t>
                      </a:r>
                      <a:r>
                        <a:rPr lang="ru-RU" sz="1000" dirty="0" smtClean="0">
                          <a:latin typeface="Microsoft Sans Serif"/>
                          <a:cs typeface="Microsoft Sans Serif"/>
                        </a:rPr>
                        <a:t>)</a:t>
                      </a:r>
                      <a:endParaRPr sz="1000" dirty="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635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9375" marR="71755" indent="635" algn="ctr">
                        <a:lnSpc>
                          <a:spcPct val="116700"/>
                        </a:lnSpc>
                        <a:spcBef>
                          <a:spcPts val="500"/>
                        </a:spcBef>
                      </a:pPr>
                      <a:r>
                        <a:rPr sz="1000" spc="-15" dirty="0">
                          <a:latin typeface="Microsoft Sans Serif"/>
                          <a:cs typeface="Microsoft Sans Serif"/>
                        </a:rPr>
                        <a:t>Текущая фаза </a:t>
                      </a:r>
                      <a:r>
                        <a:rPr sz="1000" spc="-1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000" spc="-20" dirty="0">
                          <a:latin typeface="Microsoft Sans Serif"/>
                          <a:cs typeface="Microsoft Sans Serif"/>
                        </a:rPr>
                        <a:t>проекта </a:t>
                      </a:r>
                      <a:r>
                        <a:rPr sz="1000" spc="-1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000" dirty="0">
                          <a:latin typeface="Microsoft Sans Serif"/>
                          <a:cs typeface="Microsoft Sans Serif"/>
                        </a:rPr>
                        <a:t>(</a:t>
                      </a:r>
                      <a:r>
                        <a:rPr sz="1000" spc="-5" dirty="0">
                          <a:latin typeface="Microsoft Sans Serif"/>
                          <a:cs typeface="Microsoft Sans Serif"/>
                        </a:rPr>
                        <a:t>п</a:t>
                      </a:r>
                      <a:r>
                        <a:rPr sz="1000" dirty="0">
                          <a:latin typeface="Microsoft Sans Serif"/>
                          <a:cs typeface="Microsoft Sans Serif"/>
                        </a:rPr>
                        <a:t>л</a:t>
                      </a:r>
                      <a:r>
                        <a:rPr sz="1000" spc="-10" dirty="0">
                          <a:latin typeface="Microsoft Sans Serif"/>
                          <a:cs typeface="Microsoft Sans Serif"/>
                        </a:rPr>
                        <a:t>а</a:t>
                      </a:r>
                      <a:r>
                        <a:rPr sz="1000" spc="-5" dirty="0">
                          <a:latin typeface="Microsoft Sans Serif"/>
                          <a:cs typeface="Microsoft Sans Serif"/>
                        </a:rPr>
                        <a:t>н</a:t>
                      </a:r>
                      <a:r>
                        <a:rPr sz="1000" dirty="0">
                          <a:latin typeface="Microsoft Sans Serif"/>
                          <a:cs typeface="Microsoft Sans Serif"/>
                        </a:rPr>
                        <a:t>и</a:t>
                      </a:r>
                      <a:r>
                        <a:rPr sz="1000" spc="-10" dirty="0">
                          <a:latin typeface="Microsoft Sans Serif"/>
                          <a:cs typeface="Microsoft Sans Serif"/>
                        </a:rPr>
                        <a:t>ро</a:t>
                      </a:r>
                      <a:r>
                        <a:rPr sz="1000" spc="5" dirty="0">
                          <a:latin typeface="Microsoft Sans Serif"/>
                          <a:cs typeface="Microsoft Sans Serif"/>
                        </a:rPr>
                        <a:t>в</a:t>
                      </a:r>
                      <a:r>
                        <a:rPr sz="1000" spc="-10" dirty="0">
                          <a:latin typeface="Microsoft Sans Serif"/>
                          <a:cs typeface="Microsoft Sans Serif"/>
                        </a:rPr>
                        <a:t>а</a:t>
                      </a:r>
                      <a:r>
                        <a:rPr sz="1000" spc="-5" dirty="0">
                          <a:latin typeface="Microsoft Sans Serif"/>
                          <a:cs typeface="Microsoft Sans Serif"/>
                        </a:rPr>
                        <a:t>н</a:t>
                      </a:r>
                      <a:r>
                        <a:rPr sz="1000" dirty="0">
                          <a:latin typeface="Microsoft Sans Serif"/>
                          <a:cs typeface="Microsoft Sans Serif"/>
                        </a:rPr>
                        <a:t>и</a:t>
                      </a:r>
                      <a:r>
                        <a:rPr sz="1000" spc="-10" dirty="0">
                          <a:latin typeface="Microsoft Sans Serif"/>
                          <a:cs typeface="Microsoft Sans Serif"/>
                        </a:rPr>
                        <a:t>е</a:t>
                      </a:r>
                      <a:r>
                        <a:rPr sz="1000" dirty="0">
                          <a:latin typeface="Microsoft Sans Serif"/>
                          <a:cs typeface="Microsoft Sans Serif"/>
                        </a:rPr>
                        <a:t>/  </a:t>
                      </a:r>
                      <a:r>
                        <a:rPr sz="1000" spc="-10" dirty="0">
                          <a:latin typeface="Microsoft Sans Serif"/>
                          <a:cs typeface="Microsoft Sans Serif"/>
                        </a:rPr>
                        <a:t>реализация)</a:t>
                      </a:r>
                      <a:endParaRPr sz="100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6350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sz="1000" dirty="0">
                        <a:latin typeface="Times New Roman"/>
                        <a:cs typeface="Times New Roman"/>
                      </a:endParaRPr>
                    </a:p>
                    <a:p>
                      <a:pPr marL="117475" marR="110489" algn="ctr">
                        <a:lnSpc>
                          <a:spcPct val="117000"/>
                        </a:lnSpc>
                        <a:spcBef>
                          <a:spcPts val="5"/>
                        </a:spcBef>
                      </a:pPr>
                      <a:r>
                        <a:rPr lang="ru-RU" sz="1000" spc="-5" dirty="0" smtClean="0">
                          <a:latin typeface="Microsoft Sans Serif"/>
                          <a:cs typeface="Microsoft Sans Serif"/>
                        </a:rPr>
                        <a:t>Сроки </a:t>
                      </a:r>
                      <a:r>
                        <a:rPr sz="1000" spc="-10" dirty="0" smtClean="0">
                          <a:latin typeface="Microsoft Sans Serif"/>
                          <a:cs typeface="Microsoft Sans Serif"/>
                        </a:rPr>
                        <a:t>реа</a:t>
                      </a:r>
                      <a:r>
                        <a:rPr sz="1000" dirty="0" smtClean="0">
                          <a:latin typeface="Microsoft Sans Serif"/>
                          <a:cs typeface="Microsoft Sans Serif"/>
                        </a:rPr>
                        <a:t>лиз</a:t>
                      </a:r>
                      <a:r>
                        <a:rPr sz="1000" spc="-10" dirty="0" smtClean="0">
                          <a:latin typeface="Microsoft Sans Serif"/>
                          <a:cs typeface="Microsoft Sans Serif"/>
                        </a:rPr>
                        <a:t>а</a:t>
                      </a:r>
                      <a:r>
                        <a:rPr sz="1000" dirty="0" smtClean="0">
                          <a:latin typeface="Microsoft Sans Serif"/>
                          <a:cs typeface="Microsoft Sans Serif"/>
                        </a:rPr>
                        <a:t>ции</a:t>
                      </a:r>
                      <a:endParaRPr sz="1000" dirty="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1905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sz="1000" dirty="0">
                        <a:latin typeface="Times New Roman"/>
                        <a:cs typeface="Times New Roman"/>
                      </a:endParaRPr>
                    </a:p>
                    <a:p>
                      <a:pPr marL="272415" marR="136525" lvl="0" indent="-129539" algn="l">
                        <a:lnSpc>
                          <a:spcPct val="117000"/>
                        </a:lnSpc>
                        <a:spcBef>
                          <a:spcPts val="5"/>
                        </a:spcBef>
                      </a:pPr>
                      <a:r>
                        <a:rPr sz="1000" dirty="0">
                          <a:latin typeface="Microsoft Sans Serif"/>
                          <a:cs typeface="Microsoft Sans Serif"/>
                        </a:rPr>
                        <a:t>С</a:t>
                      </a:r>
                      <a:r>
                        <a:rPr sz="1000" spc="-10" dirty="0">
                          <a:latin typeface="Microsoft Sans Serif"/>
                          <a:cs typeface="Microsoft Sans Serif"/>
                        </a:rPr>
                        <a:t>о</a:t>
                      </a:r>
                      <a:r>
                        <a:rPr sz="1000" spc="5" dirty="0">
                          <a:latin typeface="Microsoft Sans Serif"/>
                          <a:cs typeface="Microsoft Sans Serif"/>
                        </a:rPr>
                        <a:t>в</a:t>
                      </a:r>
                      <a:r>
                        <a:rPr sz="1000" spc="-10" dirty="0">
                          <a:latin typeface="Microsoft Sans Serif"/>
                          <a:cs typeface="Microsoft Sans Serif"/>
                        </a:rPr>
                        <a:t>о</a:t>
                      </a:r>
                      <a:r>
                        <a:rPr sz="1000" dirty="0">
                          <a:latin typeface="Microsoft Sans Serif"/>
                          <a:cs typeface="Microsoft Sans Serif"/>
                        </a:rPr>
                        <a:t>ку</a:t>
                      </a:r>
                      <a:r>
                        <a:rPr sz="1000" spc="-5" dirty="0">
                          <a:latin typeface="Microsoft Sans Serif"/>
                          <a:cs typeface="Microsoft Sans Serif"/>
                        </a:rPr>
                        <a:t>пн</a:t>
                      </a:r>
                      <a:r>
                        <a:rPr sz="1000" spc="5" dirty="0">
                          <a:latin typeface="Microsoft Sans Serif"/>
                          <a:cs typeface="Microsoft Sans Serif"/>
                        </a:rPr>
                        <a:t>ы</a:t>
                      </a:r>
                      <a:r>
                        <a:rPr sz="1000" dirty="0">
                          <a:latin typeface="Microsoft Sans Serif"/>
                          <a:cs typeface="Microsoft Sans Serif"/>
                        </a:rPr>
                        <a:t>й  </a:t>
                      </a:r>
                      <a:r>
                        <a:rPr sz="1000" spc="-10" dirty="0">
                          <a:latin typeface="Microsoft Sans Serif"/>
                          <a:cs typeface="Microsoft Sans Serif"/>
                        </a:rPr>
                        <a:t>бюджет </a:t>
                      </a:r>
                      <a:r>
                        <a:rPr sz="1000" spc="-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000" spc="-20" dirty="0">
                          <a:latin typeface="Microsoft Sans Serif"/>
                          <a:cs typeface="Microsoft Sans Serif"/>
                        </a:rPr>
                        <a:t>проекта</a:t>
                      </a:r>
                      <a:endParaRPr sz="1000" dirty="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1905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12395" marR="103505" algn="ctr">
                        <a:lnSpc>
                          <a:spcPct val="116700"/>
                        </a:lnSpc>
                        <a:spcBef>
                          <a:spcPts val="500"/>
                        </a:spcBef>
                      </a:pPr>
                      <a:r>
                        <a:rPr sz="1000" spc="-15" dirty="0">
                          <a:latin typeface="Microsoft Sans Serif"/>
                          <a:cs typeface="Microsoft Sans Serif"/>
                        </a:rPr>
                        <a:t>Участники</a:t>
                      </a:r>
                      <a:r>
                        <a:rPr sz="1000" spc="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000" spc="-20" dirty="0">
                          <a:latin typeface="Microsoft Sans Serif"/>
                          <a:cs typeface="Microsoft Sans Serif"/>
                        </a:rPr>
                        <a:t>проекта </a:t>
                      </a:r>
                      <a:r>
                        <a:rPr sz="1000" spc="-1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000" spc="-10" dirty="0">
                          <a:latin typeface="Microsoft Sans Serif"/>
                          <a:cs typeface="Microsoft Sans Serif"/>
                        </a:rPr>
                        <a:t>(организации, </a:t>
                      </a:r>
                      <a:r>
                        <a:rPr sz="1000" spc="-5" dirty="0">
                          <a:latin typeface="Microsoft Sans Serif"/>
                          <a:cs typeface="Microsoft Sans Serif"/>
                        </a:rPr>
                        <a:t>министерства, </a:t>
                      </a:r>
                      <a:r>
                        <a:rPr sz="1000" spc="-254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000" spc="5" dirty="0">
                          <a:latin typeface="Microsoft Sans Serif"/>
                          <a:cs typeface="Microsoft Sans Serif"/>
                        </a:rPr>
                        <a:t>в</a:t>
                      </a:r>
                      <a:r>
                        <a:rPr sz="1000" spc="-10" dirty="0">
                          <a:latin typeface="Microsoft Sans Serif"/>
                          <a:cs typeface="Microsoft Sans Serif"/>
                        </a:rPr>
                        <a:t>е</a:t>
                      </a:r>
                      <a:r>
                        <a:rPr sz="1000" dirty="0">
                          <a:latin typeface="Microsoft Sans Serif"/>
                          <a:cs typeface="Microsoft Sans Serif"/>
                        </a:rPr>
                        <a:t>д</a:t>
                      </a:r>
                      <a:r>
                        <a:rPr sz="1000" spc="-10" dirty="0">
                          <a:latin typeface="Microsoft Sans Serif"/>
                          <a:cs typeface="Microsoft Sans Serif"/>
                        </a:rPr>
                        <a:t>о</a:t>
                      </a:r>
                      <a:r>
                        <a:rPr sz="1000" dirty="0">
                          <a:latin typeface="Microsoft Sans Serif"/>
                          <a:cs typeface="Microsoft Sans Serif"/>
                        </a:rPr>
                        <a:t>мст</a:t>
                      </a:r>
                      <a:r>
                        <a:rPr sz="1000" spc="5" dirty="0">
                          <a:latin typeface="Microsoft Sans Serif"/>
                          <a:cs typeface="Microsoft Sans Serif"/>
                        </a:rPr>
                        <a:t>в</a:t>
                      </a:r>
                      <a:r>
                        <a:rPr sz="1000" spc="-10" dirty="0">
                          <a:latin typeface="Microsoft Sans Serif"/>
                          <a:cs typeface="Microsoft Sans Serif"/>
                        </a:rPr>
                        <a:t>а</a:t>
                      </a:r>
                      <a:r>
                        <a:rPr sz="1000" dirty="0">
                          <a:latin typeface="Microsoft Sans Serif"/>
                          <a:cs typeface="Microsoft Sans Serif"/>
                        </a:rPr>
                        <a:t>,</a:t>
                      </a:r>
                      <a:r>
                        <a:rPr sz="1000" spc="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000" spc="-5" dirty="0">
                          <a:latin typeface="Microsoft Sans Serif"/>
                          <a:cs typeface="Microsoft Sans Serif"/>
                        </a:rPr>
                        <a:t>г</a:t>
                      </a:r>
                      <a:r>
                        <a:rPr sz="1000" spc="-10" dirty="0">
                          <a:latin typeface="Microsoft Sans Serif"/>
                          <a:cs typeface="Microsoft Sans Serif"/>
                        </a:rPr>
                        <a:t>о</a:t>
                      </a:r>
                      <a:r>
                        <a:rPr sz="1000" dirty="0">
                          <a:latin typeface="Microsoft Sans Serif"/>
                          <a:cs typeface="Microsoft Sans Serif"/>
                        </a:rPr>
                        <a:t>суд</a:t>
                      </a:r>
                      <a:r>
                        <a:rPr sz="1000" spc="-10" dirty="0">
                          <a:latin typeface="Microsoft Sans Serif"/>
                          <a:cs typeface="Microsoft Sans Serif"/>
                        </a:rPr>
                        <a:t>ар</a:t>
                      </a:r>
                      <a:r>
                        <a:rPr sz="1000" dirty="0">
                          <a:latin typeface="Microsoft Sans Serif"/>
                          <a:cs typeface="Microsoft Sans Serif"/>
                        </a:rPr>
                        <a:t>ст</a:t>
                      </a:r>
                      <a:r>
                        <a:rPr sz="1000" spc="5" dirty="0">
                          <a:latin typeface="Microsoft Sans Serif"/>
                          <a:cs typeface="Microsoft Sans Serif"/>
                        </a:rPr>
                        <a:t>в</a:t>
                      </a:r>
                      <a:r>
                        <a:rPr sz="1000" spc="-10" dirty="0">
                          <a:latin typeface="Microsoft Sans Serif"/>
                          <a:cs typeface="Microsoft Sans Serif"/>
                        </a:rPr>
                        <a:t>е</a:t>
                      </a:r>
                      <a:r>
                        <a:rPr sz="1000" spc="-5" dirty="0">
                          <a:latin typeface="Microsoft Sans Serif"/>
                          <a:cs typeface="Microsoft Sans Serif"/>
                        </a:rPr>
                        <a:t>нн</a:t>
                      </a:r>
                      <a:r>
                        <a:rPr sz="1000" spc="5" dirty="0">
                          <a:latin typeface="Microsoft Sans Serif"/>
                          <a:cs typeface="Microsoft Sans Serif"/>
                        </a:rPr>
                        <a:t>ы</a:t>
                      </a:r>
                      <a:r>
                        <a:rPr sz="1000" dirty="0">
                          <a:latin typeface="Microsoft Sans Serif"/>
                          <a:cs typeface="Microsoft Sans Serif"/>
                        </a:rPr>
                        <a:t>е  </a:t>
                      </a:r>
                      <a:r>
                        <a:rPr sz="1000" spc="-10" dirty="0">
                          <a:latin typeface="Microsoft Sans Serif"/>
                          <a:cs typeface="Microsoft Sans Serif"/>
                        </a:rPr>
                        <a:t>структуры)</a:t>
                      </a:r>
                      <a:endParaRPr sz="100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6350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0528">
                <a:tc>
                  <a:txBody>
                    <a:bodyPr/>
                    <a:lstStyle/>
                    <a:p>
                      <a:pPr marR="96520" algn="r">
                        <a:lnSpc>
                          <a:spcPts val="1165"/>
                        </a:lnSpc>
                      </a:pPr>
                      <a:r>
                        <a:rPr sz="1000" dirty="0">
                          <a:latin typeface="Microsoft Sans Serif"/>
                          <a:cs typeface="Microsoft Sans Serif"/>
                        </a:rPr>
                        <a:t>1</a:t>
                      </a:r>
                      <a:endParaRPr sz="100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ts val="1165"/>
                        </a:lnSpc>
                      </a:pPr>
                      <a:r>
                        <a:rPr sz="1000" dirty="0">
                          <a:latin typeface="Microsoft Sans Serif"/>
                          <a:cs typeface="Microsoft Sans Serif"/>
                        </a:rPr>
                        <a:t>2</a:t>
                      </a:r>
                      <a:endParaRPr sz="100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ts val="1165"/>
                        </a:lnSpc>
                      </a:pPr>
                      <a:r>
                        <a:rPr sz="1000" dirty="0">
                          <a:latin typeface="Microsoft Sans Serif"/>
                          <a:cs typeface="Microsoft Sans Serif"/>
                        </a:rPr>
                        <a:t>3</a:t>
                      </a:r>
                      <a:endParaRPr sz="100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ts val="1165"/>
                        </a:lnSpc>
                      </a:pPr>
                      <a:r>
                        <a:rPr sz="1000" dirty="0">
                          <a:latin typeface="Microsoft Sans Serif"/>
                          <a:cs typeface="Microsoft Sans Serif"/>
                        </a:rPr>
                        <a:t>4</a:t>
                      </a:r>
                      <a:endParaRPr sz="100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ts val="1165"/>
                        </a:lnSpc>
                      </a:pPr>
                      <a:r>
                        <a:rPr sz="1000" dirty="0">
                          <a:latin typeface="Microsoft Sans Serif"/>
                          <a:cs typeface="Microsoft Sans Serif"/>
                        </a:rPr>
                        <a:t>5</a:t>
                      </a:r>
                      <a:endParaRPr sz="100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ts val="1165"/>
                        </a:lnSpc>
                      </a:pPr>
                      <a:r>
                        <a:rPr sz="1000" dirty="0">
                          <a:latin typeface="Microsoft Sans Serif"/>
                          <a:cs typeface="Microsoft Sans Serif"/>
                        </a:rPr>
                        <a:t>6</a:t>
                      </a:r>
                      <a:endParaRPr sz="100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ts val="1165"/>
                        </a:lnSpc>
                      </a:pPr>
                      <a:r>
                        <a:rPr sz="1000" dirty="0">
                          <a:latin typeface="Microsoft Sans Serif"/>
                          <a:cs typeface="Microsoft Sans Serif"/>
                        </a:rPr>
                        <a:t>7</a:t>
                      </a:r>
                      <a:endParaRPr sz="100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052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698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55"/>
              </a:spcBef>
            </a:pPr>
            <a:fld id="{81D60167-4931-47E6-BA6A-407CBD079E47}" type="slidenum">
              <a:rPr dirty="0"/>
              <a:t>5</a:t>
            </a:fld>
            <a:endParaRPr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04800" y="361950"/>
            <a:ext cx="7543800" cy="492443"/>
          </a:xfrm>
        </p:spPr>
        <p:txBody>
          <a:bodyPr/>
          <a:lstStyle/>
          <a:p>
            <a:pPr algn="l"/>
            <a:r>
              <a:rPr lang="ru-RU" sz="3200" dirty="0">
                <a:latin typeface="Trebuchet MS" panose="020B0603020202020204" pitchFamily="34" charset="0"/>
              </a:rPr>
              <a:t>Блок 1. Управление проектами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04800" y="1276350"/>
            <a:ext cx="8534400" cy="2092881"/>
          </a:xfrm>
        </p:spPr>
        <p:txBody>
          <a:bodyPr/>
          <a:lstStyle/>
          <a:p>
            <a:pPr algn="l"/>
            <a:r>
              <a:rPr lang="ru-RU" sz="2000" b="1" dirty="0">
                <a:latin typeface="Trebuchet MS" panose="020B0603020202020204" pitchFamily="34" charset="0"/>
              </a:rPr>
              <a:t>Критерий 1. Цели </a:t>
            </a:r>
            <a:r>
              <a:rPr lang="ru-RU" sz="2000" b="1" dirty="0" smtClean="0">
                <a:latin typeface="Trebuchet MS" panose="020B0603020202020204" pitchFamily="34" charset="0"/>
              </a:rPr>
              <a:t>проекта</a:t>
            </a:r>
          </a:p>
          <a:p>
            <a:pPr algn="l"/>
            <a:endParaRPr lang="ru-RU" sz="2000" b="1" dirty="0" smtClean="0">
              <a:latin typeface="Trebuchet MS" panose="020B0603020202020204" pitchFamily="34" charset="0"/>
            </a:endParaRPr>
          </a:p>
          <a:p>
            <a:pPr algn="l"/>
            <a:r>
              <a:rPr lang="ru-RU" sz="1600" dirty="0">
                <a:latin typeface="Trebuchet MS" panose="020B0603020202020204" pitchFamily="34" charset="0"/>
              </a:rPr>
              <a:t>Критерий 1 включает следующие подкритерии:</a:t>
            </a:r>
          </a:p>
          <a:p>
            <a:pPr algn="l"/>
            <a:r>
              <a:rPr lang="ru-RU" sz="1600" dirty="0">
                <a:latin typeface="Trebuchet MS" panose="020B0603020202020204" pitchFamily="34" charset="0"/>
              </a:rPr>
              <a:t>1.1.	Как были определены заинтересованные стороны, их ожидания и </a:t>
            </a:r>
            <a:r>
              <a:rPr lang="ru-RU" sz="1600" dirty="0" smtClean="0">
                <a:latin typeface="Trebuchet MS" panose="020B0603020202020204" pitchFamily="34" charset="0"/>
              </a:rPr>
              <a:t>требования</a:t>
            </a:r>
            <a:r>
              <a:rPr lang="ru-RU" sz="1600" dirty="0">
                <a:latin typeface="Trebuchet MS" panose="020B0603020202020204" pitchFamily="34" charset="0"/>
              </a:rPr>
              <a:t>;</a:t>
            </a:r>
            <a:endParaRPr lang="ru-RU" sz="1600" dirty="0" smtClean="0">
              <a:latin typeface="Trebuchet MS" panose="020B0603020202020204" pitchFamily="34" charset="0"/>
            </a:endParaRPr>
          </a:p>
          <a:p>
            <a:pPr algn="l"/>
            <a:r>
              <a:rPr lang="ru-RU" sz="1600" dirty="0" smtClean="0">
                <a:latin typeface="Trebuchet MS" panose="020B0603020202020204" pitchFamily="34" charset="0"/>
              </a:rPr>
              <a:t>1.2</a:t>
            </a:r>
            <a:r>
              <a:rPr lang="ru-RU" sz="1600" dirty="0">
                <a:latin typeface="Trebuchet MS" panose="020B0603020202020204" pitchFamily="34" charset="0"/>
              </a:rPr>
              <a:t>.	Как были определены цели проекта, учтены противоречивые интересы заинтересованных </a:t>
            </a:r>
            <a:r>
              <a:rPr lang="ru-RU" sz="1600" dirty="0" smtClean="0">
                <a:latin typeface="Trebuchet MS" panose="020B0603020202020204" pitchFamily="34" charset="0"/>
              </a:rPr>
              <a:t>сторон;</a:t>
            </a:r>
          </a:p>
          <a:p>
            <a:pPr algn="l"/>
            <a:r>
              <a:rPr lang="ru-RU" sz="1600" dirty="0" smtClean="0">
                <a:latin typeface="Trebuchet MS" panose="020B0603020202020204" pitchFamily="34" charset="0"/>
              </a:rPr>
              <a:t>1.3</a:t>
            </a:r>
            <a:r>
              <a:rPr lang="ru-RU" sz="1600" dirty="0">
                <a:latin typeface="Trebuchet MS" panose="020B0603020202020204" pitchFamily="34" charset="0"/>
              </a:rPr>
              <a:t>.	Как сформулированные цели проекта использовались при дальнейшей разработке и осуществлении </a:t>
            </a:r>
            <a:r>
              <a:rPr lang="ru-RU" sz="1600" dirty="0" smtClean="0">
                <a:latin typeface="Trebuchet MS" panose="020B0603020202020204" pitchFamily="34" charset="0"/>
              </a:rPr>
              <a:t>проекта.</a:t>
            </a:r>
            <a:endParaRPr lang="ru-RU" sz="1600" dirty="0">
              <a:latin typeface="Trebuchet MS" panose="020B0603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8600" y="4183618"/>
            <a:ext cx="39982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rebuchet MS" panose="020B0603020202020204" pitchFamily="34" charset="0"/>
              </a:rPr>
              <a:t>1-2 слайда на каждый подкритерий</a:t>
            </a:r>
          </a:p>
        </p:txBody>
      </p:sp>
    </p:spTree>
    <p:extLst>
      <p:ext uri="{BB962C8B-B14F-4D97-AF65-F5344CB8AC3E}">
        <p14:creationId xmlns:p14="http://schemas.microsoft.com/office/powerpoint/2010/main" val="27143083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04800" y="361950"/>
            <a:ext cx="7543800" cy="492443"/>
          </a:xfrm>
        </p:spPr>
        <p:txBody>
          <a:bodyPr/>
          <a:lstStyle/>
          <a:p>
            <a:pPr algn="l"/>
            <a:r>
              <a:rPr lang="ru-RU" sz="3200" dirty="0">
                <a:latin typeface="Trebuchet MS" panose="020B0603020202020204" pitchFamily="34" charset="0"/>
              </a:rPr>
              <a:t>Блок 1. Управление проектами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04800" y="1276350"/>
            <a:ext cx="8534400" cy="1846659"/>
          </a:xfrm>
        </p:spPr>
        <p:txBody>
          <a:bodyPr/>
          <a:lstStyle/>
          <a:p>
            <a:pPr algn="l"/>
            <a:r>
              <a:rPr lang="ru-RU" sz="2000" b="1" dirty="0">
                <a:latin typeface="Trebuchet MS" panose="020B0603020202020204" pitchFamily="34" charset="0"/>
              </a:rPr>
              <a:t>Критерий 2. </a:t>
            </a:r>
            <a:r>
              <a:rPr lang="ru-RU" sz="2000" b="1" dirty="0" smtClean="0">
                <a:latin typeface="Trebuchet MS" panose="020B0603020202020204" pitchFamily="34" charset="0"/>
              </a:rPr>
              <a:t>Лидерство</a:t>
            </a:r>
          </a:p>
          <a:p>
            <a:pPr algn="l"/>
            <a:endParaRPr lang="ru-RU" sz="2000" b="1" dirty="0" smtClean="0">
              <a:latin typeface="Trebuchet MS" panose="020B0603020202020204" pitchFamily="34" charset="0"/>
            </a:endParaRPr>
          </a:p>
          <a:p>
            <a:pPr algn="l"/>
            <a:r>
              <a:rPr lang="ru-RU" sz="1600" dirty="0">
                <a:latin typeface="Trebuchet MS" panose="020B0603020202020204" pitchFamily="34" charset="0"/>
              </a:rPr>
              <a:t>Критерий </a:t>
            </a:r>
            <a:r>
              <a:rPr lang="ru-RU" sz="1600" dirty="0" smtClean="0">
                <a:latin typeface="Trebuchet MS" panose="020B0603020202020204" pitchFamily="34" charset="0"/>
              </a:rPr>
              <a:t>2 </a:t>
            </a:r>
            <a:r>
              <a:rPr lang="ru-RU" sz="1600" dirty="0">
                <a:latin typeface="Trebuchet MS" panose="020B0603020202020204" pitchFamily="34" charset="0"/>
              </a:rPr>
              <a:t>включает следующие подкритерии:</a:t>
            </a:r>
          </a:p>
          <a:p>
            <a:pPr algn="l"/>
            <a:r>
              <a:rPr lang="ru-RU" sz="1600" dirty="0" smtClean="0">
                <a:latin typeface="Trebuchet MS" panose="020B0603020202020204" pitchFamily="34" charset="0"/>
              </a:rPr>
              <a:t>2.1</a:t>
            </a:r>
            <a:r>
              <a:rPr lang="ru-RU" sz="1600" dirty="0">
                <a:latin typeface="Trebuchet MS" panose="020B0603020202020204" pitchFamily="34" charset="0"/>
              </a:rPr>
              <a:t>.	Как менеджеры родительской организации поощряют и поддерживают совершенствование проекта;</a:t>
            </a:r>
            <a:endParaRPr lang="ru-RU" sz="1600" dirty="0" smtClean="0">
              <a:latin typeface="Trebuchet MS" panose="020B0603020202020204" pitchFamily="34" charset="0"/>
            </a:endParaRPr>
          </a:p>
          <a:p>
            <a:pPr algn="l"/>
            <a:r>
              <a:rPr lang="ru-RU" sz="1600" dirty="0" smtClean="0">
                <a:latin typeface="Trebuchet MS" panose="020B0603020202020204" pitchFamily="34" charset="0"/>
              </a:rPr>
              <a:t>2.2</a:t>
            </a:r>
            <a:r>
              <a:rPr lang="ru-RU" sz="1600" dirty="0">
                <a:latin typeface="Trebuchet MS" panose="020B0603020202020204" pitchFamily="34" charset="0"/>
              </a:rPr>
              <a:t>.	Как все менеджеры проекта создают примеры высокого качества проекта, поощряют и поддерживают постоянное совершенствование </a:t>
            </a:r>
            <a:r>
              <a:rPr lang="ru-RU" sz="1600" dirty="0" smtClean="0">
                <a:latin typeface="Trebuchet MS" panose="020B0603020202020204" pitchFamily="34" charset="0"/>
              </a:rPr>
              <a:t>проекта</a:t>
            </a:r>
            <a:r>
              <a:rPr lang="ru-RU" sz="1600" dirty="0" smtClean="0"/>
              <a:t>.</a:t>
            </a:r>
            <a:endParaRPr lang="ru-RU" sz="1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28600" y="4183618"/>
            <a:ext cx="39982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rebuchet MS" panose="020B0603020202020204" pitchFamily="34" charset="0"/>
              </a:rPr>
              <a:t>1-2 слайда на каждый подкритерий</a:t>
            </a:r>
          </a:p>
        </p:txBody>
      </p:sp>
    </p:spTree>
    <p:extLst>
      <p:ext uri="{BB962C8B-B14F-4D97-AF65-F5344CB8AC3E}">
        <p14:creationId xmlns:p14="http://schemas.microsoft.com/office/powerpoint/2010/main" val="12931589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04800" y="361950"/>
            <a:ext cx="7543800" cy="492443"/>
          </a:xfrm>
        </p:spPr>
        <p:txBody>
          <a:bodyPr/>
          <a:lstStyle/>
          <a:p>
            <a:pPr algn="l"/>
            <a:r>
              <a:rPr lang="ru-RU" sz="3200" dirty="0">
                <a:latin typeface="Trebuchet MS" panose="020B0603020202020204" pitchFamily="34" charset="0"/>
              </a:rPr>
              <a:t>Блок 1. Управление проектами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04800" y="1276350"/>
            <a:ext cx="8534400" cy="1846659"/>
          </a:xfrm>
        </p:spPr>
        <p:txBody>
          <a:bodyPr/>
          <a:lstStyle/>
          <a:p>
            <a:pPr algn="l"/>
            <a:r>
              <a:rPr lang="ru-RU" sz="2000" b="1" dirty="0">
                <a:latin typeface="Trebuchet MS" panose="020B0603020202020204" pitchFamily="34" charset="0"/>
              </a:rPr>
              <a:t>Критерий </a:t>
            </a:r>
            <a:r>
              <a:rPr lang="ru-RU" sz="2000" b="1" dirty="0" smtClean="0">
                <a:latin typeface="Trebuchet MS" panose="020B0603020202020204" pitchFamily="34" charset="0"/>
              </a:rPr>
              <a:t>3</a:t>
            </a:r>
            <a:r>
              <a:rPr lang="ru-RU" sz="2000" b="1" dirty="0">
                <a:latin typeface="Trebuchet MS" panose="020B0603020202020204" pitchFamily="34" charset="0"/>
              </a:rPr>
              <a:t>. Люди (персонал проекта)</a:t>
            </a:r>
            <a:endParaRPr lang="ru-RU" sz="2000" b="1" dirty="0" smtClean="0">
              <a:latin typeface="Trebuchet MS" panose="020B0603020202020204" pitchFamily="34" charset="0"/>
            </a:endParaRPr>
          </a:p>
          <a:p>
            <a:pPr algn="l"/>
            <a:endParaRPr lang="ru-RU" sz="2000" b="1" dirty="0" smtClean="0">
              <a:latin typeface="Trebuchet MS" panose="020B0603020202020204" pitchFamily="34" charset="0"/>
            </a:endParaRPr>
          </a:p>
          <a:p>
            <a:pPr algn="l"/>
            <a:r>
              <a:rPr lang="ru-RU" sz="1600" dirty="0">
                <a:latin typeface="Trebuchet MS" panose="020B0603020202020204" pitchFamily="34" charset="0"/>
              </a:rPr>
              <a:t>Критерий </a:t>
            </a:r>
            <a:r>
              <a:rPr lang="ru-RU" sz="1600" dirty="0" smtClean="0">
                <a:latin typeface="Trebuchet MS" panose="020B0603020202020204" pitchFamily="34" charset="0"/>
              </a:rPr>
              <a:t>3 </a:t>
            </a:r>
            <a:r>
              <a:rPr lang="ru-RU" sz="1600" dirty="0">
                <a:latin typeface="Trebuchet MS" panose="020B0603020202020204" pitchFamily="34" charset="0"/>
              </a:rPr>
              <a:t>включает следующие подкритерии:</a:t>
            </a:r>
          </a:p>
          <a:p>
            <a:pPr algn="l"/>
            <a:r>
              <a:rPr lang="ru-RU" sz="1600" dirty="0" smtClean="0">
                <a:latin typeface="Trebuchet MS" panose="020B0603020202020204" pitchFamily="34" charset="0"/>
              </a:rPr>
              <a:t>3.1</a:t>
            </a:r>
            <a:r>
              <a:rPr lang="ru-RU" sz="1600" dirty="0">
                <a:latin typeface="Trebuchet MS" panose="020B0603020202020204" pitchFamily="34" charset="0"/>
              </a:rPr>
              <a:t>.	Как потенциал сотрудников оценивается, используется для достижения целей проекта, поддерживается и развивается;</a:t>
            </a:r>
            <a:endParaRPr lang="ru-RU" sz="1600" dirty="0" smtClean="0">
              <a:latin typeface="Trebuchet MS" panose="020B0603020202020204" pitchFamily="34" charset="0"/>
            </a:endParaRPr>
          </a:p>
          <a:p>
            <a:pPr algn="l"/>
            <a:r>
              <a:rPr lang="ru-RU" sz="1600" dirty="0" smtClean="0">
                <a:latin typeface="Trebuchet MS" panose="020B0603020202020204" pitchFamily="34" charset="0"/>
              </a:rPr>
              <a:t>3.2</a:t>
            </a:r>
            <a:r>
              <a:rPr lang="ru-RU" sz="1600" dirty="0">
                <a:latin typeface="Trebuchet MS" panose="020B0603020202020204" pitchFamily="34" charset="0"/>
              </a:rPr>
              <a:t>.	Как все сотрудники вовлечены в самостоятельную деятельность, участвуют в ней и обеспечены соответствующими полномочиями</a:t>
            </a:r>
            <a:r>
              <a:rPr lang="ru-RU" sz="1600" dirty="0"/>
              <a:t>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28600" y="4183618"/>
            <a:ext cx="39982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rebuchet MS" panose="020B0603020202020204" pitchFamily="34" charset="0"/>
              </a:rPr>
              <a:t>1-2 слайда на каждый подкритерий</a:t>
            </a:r>
          </a:p>
        </p:txBody>
      </p:sp>
    </p:spTree>
    <p:extLst>
      <p:ext uri="{BB962C8B-B14F-4D97-AF65-F5344CB8AC3E}">
        <p14:creationId xmlns:p14="http://schemas.microsoft.com/office/powerpoint/2010/main" val="19326321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04800" y="361950"/>
            <a:ext cx="7543800" cy="492443"/>
          </a:xfrm>
        </p:spPr>
        <p:txBody>
          <a:bodyPr/>
          <a:lstStyle/>
          <a:p>
            <a:pPr algn="l"/>
            <a:r>
              <a:rPr lang="ru-RU" sz="3200" dirty="0">
                <a:latin typeface="Trebuchet MS" panose="020B0603020202020204" pitchFamily="34" charset="0"/>
              </a:rPr>
              <a:t>Блок 1. Управление проектами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04800" y="1276350"/>
            <a:ext cx="8534400" cy="2092881"/>
          </a:xfrm>
        </p:spPr>
        <p:txBody>
          <a:bodyPr/>
          <a:lstStyle/>
          <a:p>
            <a:pPr algn="l"/>
            <a:r>
              <a:rPr lang="ru-RU" sz="2000" b="1" dirty="0">
                <a:latin typeface="Trebuchet MS" panose="020B0603020202020204" pitchFamily="34" charset="0"/>
              </a:rPr>
              <a:t>Критерий </a:t>
            </a:r>
            <a:r>
              <a:rPr lang="ru-RU" sz="2000" b="1" dirty="0" smtClean="0">
                <a:latin typeface="Trebuchet MS" panose="020B0603020202020204" pitchFamily="34" charset="0"/>
              </a:rPr>
              <a:t>4. Ресурсы</a:t>
            </a:r>
          </a:p>
          <a:p>
            <a:pPr algn="l"/>
            <a:endParaRPr lang="ru-RU" sz="2000" b="1" dirty="0" smtClean="0">
              <a:latin typeface="Trebuchet MS" panose="020B0603020202020204" pitchFamily="34" charset="0"/>
            </a:endParaRPr>
          </a:p>
          <a:p>
            <a:pPr algn="l"/>
            <a:r>
              <a:rPr lang="ru-RU" sz="1600" dirty="0">
                <a:latin typeface="Trebuchet MS" panose="020B0603020202020204" pitchFamily="34" charset="0"/>
              </a:rPr>
              <a:t>Критерий </a:t>
            </a:r>
            <a:r>
              <a:rPr lang="ru-RU" sz="1600" dirty="0" smtClean="0">
                <a:latin typeface="Trebuchet MS" panose="020B0603020202020204" pitchFamily="34" charset="0"/>
              </a:rPr>
              <a:t>4 </a:t>
            </a:r>
            <a:r>
              <a:rPr lang="ru-RU" sz="1600" dirty="0">
                <a:latin typeface="Trebuchet MS" panose="020B0603020202020204" pitchFamily="34" charset="0"/>
              </a:rPr>
              <a:t>включает следующие подкритерии:</a:t>
            </a:r>
          </a:p>
          <a:p>
            <a:pPr algn="l"/>
            <a:r>
              <a:rPr lang="ru-RU" sz="1600" dirty="0" smtClean="0">
                <a:latin typeface="Trebuchet MS" panose="020B0603020202020204" pitchFamily="34" charset="0"/>
              </a:rPr>
              <a:t>4.1</a:t>
            </a:r>
            <a:r>
              <a:rPr lang="ru-RU" sz="1600" dirty="0">
                <a:latin typeface="Trebuchet MS" panose="020B0603020202020204" pitchFamily="34" charset="0"/>
              </a:rPr>
              <a:t>.	Как планируются и контролируются финансовые ресурсы;</a:t>
            </a:r>
            <a:endParaRPr lang="ru-RU" sz="1600" dirty="0" smtClean="0">
              <a:latin typeface="Trebuchet MS" panose="020B0603020202020204" pitchFamily="34" charset="0"/>
            </a:endParaRPr>
          </a:p>
          <a:p>
            <a:pPr algn="l"/>
            <a:r>
              <a:rPr lang="ru-RU" sz="1600" dirty="0" smtClean="0">
                <a:latin typeface="Trebuchet MS" panose="020B0603020202020204" pitchFamily="34" charset="0"/>
              </a:rPr>
              <a:t>4.2</a:t>
            </a:r>
            <a:r>
              <a:rPr lang="ru-RU" sz="1600" dirty="0">
                <a:latin typeface="Trebuchet MS" panose="020B0603020202020204" pitchFamily="34" charset="0"/>
              </a:rPr>
              <a:t>.	Как происходит планирование и управление информацией и коммуникациями;</a:t>
            </a:r>
            <a:endParaRPr lang="ru-RU" sz="1600" dirty="0" smtClean="0">
              <a:latin typeface="Trebuchet MS" panose="020B0603020202020204" pitchFamily="34" charset="0"/>
            </a:endParaRPr>
          </a:p>
          <a:p>
            <a:pPr algn="l"/>
            <a:r>
              <a:rPr lang="ru-RU" sz="1600" dirty="0">
                <a:latin typeface="Trebuchet MS" panose="020B0603020202020204" pitchFamily="34" charset="0"/>
              </a:rPr>
              <a:t>4</a:t>
            </a:r>
            <a:r>
              <a:rPr lang="ru-RU" sz="1600" dirty="0" smtClean="0">
                <a:latin typeface="Trebuchet MS" panose="020B0603020202020204" pitchFamily="34" charset="0"/>
              </a:rPr>
              <a:t>.3</a:t>
            </a:r>
            <a:r>
              <a:rPr lang="ru-RU" sz="1600" dirty="0">
                <a:latin typeface="Trebuchet MS" panose="020B0603020202020204" pitchFamily="34" charset="0"/>
              </a:rPr>
              <a:t>.	Как выбираются, курируются поставщики и их </a:t>
            </a:r>
            <a:r>
              <a:rPr lang="ru-RU" sz="1600" dirty="0" smtClean="0">
                <a:latin typeface="Trebuchet MS" panose="020B0603020202020204" pitchFamily="34" charset="0"/>
              </a:rPr>
              <a:t>службы;</a:t>
            </a:r>
          </a:p>
          <a:p>
            <a:pPr algn="l"/>
            <a:r>
              <a:rPr lang="ru-RU" sz="1600" dirty="0">
                <a:latin typeface="Trebuchet MS" panose="020B0603020202020204" pitchFamily="34" charset="0"/>
              </a:rPr>
              <a:t>4.4. </a:t>
            </a:r>
            <a:r>
              <a:rPr lang="ru-RU" sz="1600" dirty="0" smtClean="0">
                <a:latin typeface="Trebuchet MS" panose="020B0603020202020204" pitchFamily="34" charset="0"/>
              </a:rPr>
              <a:t>        Как </a:t>
            </a:r>
            <a:r>
              <a:rPr lang="ru-RU" sz="1600" dirty="0">
                <a:latin typeface="Trebuchet MS" panose="020B0603020202020204" pitchFamily="34" charset="0"/>
              </a:rPr>
              <a:t>планируются и как управляются остальные ресурсы</a:t>
            </a:r>
          </a:p>
          <a:p>
            <a:pPr algn="l"/>
            <a:endParaRPr lang="ru-RU" sz="1600" dirty="0">
              <a:latin typeface="Trebuchet MS" panose="020B0603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8600" y="4183618"/>
            <a:ext cx="39982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rebuchet MS" panose="020B0603020202020204" pitchFamily="34" charset="0"/>
              </a:rPr>
              <a:t>1-2 слайда на каждый подкритерий</a:t>
            </a:r>
          </a:p>
        </p:txBody>
      </p:sp>
    </p:spTree>
    <p:extLst>
      <p:ext uri="{BB962C8B-B14F-4D97-AF65-F5344CB8AC3E}">
        <p14:creationId xmlns:p14="http://schemas.microsoft.com/office/powerpoint/2010/main" val="12284419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212121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89</TotalTime>
  <Words>601</Words>
  <Application>Microsoft Office PowerPoint</Application>
  <PresentationFormat>Экран (16:9)</PresentationFormat>
  <Paragraphs>136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Office Theme</vt:lpstr>
      <vt:lpstr>Презентация PowerPoint</vt:lpstr>
      <vt:lpstr>Презентация PowerPoint</vt:lpstr>
      <vt:lpstr>Структура отчета</vt:lpstr>
      <vt:lpstr>Сведения об организации-конкурсанте.</vt:lpstr>
      <vt:lpstr>Сведения об объекте оценки: цели, содержание проекта, и его основные параметры.</vt:lpstr>
      <vt:lpstr>Блок 1. Управление проектами </vt:lpstr>
      <vt:lpstr>Блок 1. Управление проектами </vt:lpstr>
      <vt:lpstr>Блок 1. Управление проектами </vt:lpstr>
      <vt:lpstr>Блок 1. Управление проектами </vt:lpstr>
      <vt:lpstr>Блок 1. Управление проектами </vt:lpstr>
      <vt:lpstr>Блок 2. Результаты проектов </vt:lpstr>
      <vt:lpstr>Блок 2. Результаты проектов </vt:lpstr>
      <vt:lpstr>Блок 2. Результаты проектов </vt:lpstr>
      <vt:lpstr>Блок 2. Результаты проектов </vt:lpstr>
      <vt:lpstr>Блок 2. Результаты проектов 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Рекомендации по форме предоставления отчета  специальной номинации «Управление проектами в системе высшего образования и науки»</dc:title>
  <dc:creator>Шарко Евгения Алексеевна</dc:creator>
  <cp:lastModifiedBy>Шаповал Марина Викторовна</cp:lastModifiedBy>
  <cp:revision>13</cp:revision>
  <dcterms:created xsi:type="dcterms:W3CDTF">2021-03-23T07:34:11Z</dcterms:created>
  <dcterms:modified xsi:type="dcterms:W3CDTF">2021-04-12T13:39:56Z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2020-04-23T00:00:00Z</vt:filetime>
  </property>
  <property fmtid="{D5CDD505-2E9C-101B-9397-08002B2CF9AE}" pid="3" name="Creator">
    <vt:lpwstr>PowerPoint</vt:lpwstr>
  </property>
  <property fmtid="{D5CDD505-2E9C-101B-9397-08002B2CF9AE}" pid="4" name="LastSaved">
    <vt:filetime>2021-03-23T00:00:00Z</vt:filetime>
  </property>
</Properties>
</file>